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DEBB"/>
    <a:srgbClr val="4BCDA5"/>
    <a:srgbClr val="1DBD9B"/>
    <a:srgbClr val="19CDAB"/>
    <a:srgbClr val="54CCCC"/>
    <a:srgbClr val="FAAE26"/>
    <a:srgbClr val="01A5EF"/>
    <a:srgbClr val="0061F0"/>
    <a:srgbClr val="BCFF01"/>
    <a:srgbClr val="98FF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1301" y="5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B64FDD-1891-40B7-9083-57775A8C0E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F3D5AE14-545E-4703-8D66-9D92BB672F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5D21FDC-1F3A-4A59-8844-0020739CF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CE46-BDA6-42F9-8081-41A6B4F46C72}" type="datetimeFigureOut">
              <a:rPr lang="uk-UA" smtClean="0"/>
              <a:t>13.04.2020</a:t>
            </a:fld>
            <a:endParaRPr lang="uk-UA" dirty="0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820B7F4-9887-453C-8080-89E79B0D6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BFAE186A-6606-4755-8BF5-7907865D8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39D2-E6E1-4DE2-BAB2-CC53C182A54F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82048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B33F35-1E38-4562-82A0-2B3CB6362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BBC59415-F605-4BBF-9C35-32369E7C6E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A26930E0-5364-4F7E-BA68-3EC342B2C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CE46-BDA6-42F9-8081-41A6B4F46C72}" type="datetimeFigureOut">
              <a:rPr lang="uk-UA" smtClean="0"/>
              <a:t>13.04.2020</a:t>
            </a:fld>
            <a:endParaRPr lang="uk-UA" dirty="0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F1A52C3D-BE38-4A2E-A58F-6F3F436EE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EA213FA-48B3-4DCC-B6AF-49080469E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39D2-E6E1-4DE2-BAB2-CC53C182A54F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34257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D06D4AC6-FCEE-4D21-8822-1EF10D1D6B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DBA02536-5B4D-4D55-BB47-F2C15DB100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11D9243-7E30-4941-A5FF-CBF7979EA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CE46-BDA6-42F9-8081-41A6B4F46C72}" type="datetimeFigureOut">
              <a:rPr lang="uk-UA" smtClean="0"/>
              <a:t>13.04.2020</a:t>
            </a:fld>
            <a:endParaRPr lang="uk-UA" dirty="0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C7E3611-B814-4579-8EBD-F5332CE0A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2F750E12-C407-4389-A8E1-B57840B6E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39D2-E6E1-4DE2-BAB2-CC53C182A54F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67958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0EF31F-A6C1-482A-87C0-705CB825F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836E1FC-2B65-48D8-9BFE-CB9AA8D85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6D87D04A-2802-4832-AB0F-CD2E9FC2B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CE46-BDA6-42F9-8081-41A6B4F46C72}" type="datetimeFigureOut">
              <a:rPr lang="uk-UA" smtClean="0"/>
              <a:t>13.04.2020</a:t>
            </a:fld>
            <a:endParaRPr lang="uk-UA" dirty="0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BD78AA0-1B4C-42DE-BF61-B305BB65D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7A2D3B3-DB4E-47BB-86A7-43BD32899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39D2-E6E1-4DE2-BAB2-CC53C182A54F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78888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9FD186-55B4-4853-9381-AB48D28C2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0345DEB2-41D5-49AF-A073-810B4A6D5B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BB1BB8E-7C4D-449A-8B1D-E736C432B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CE46-BDA6-42F9-8081-41A6B4F46C72}" type="datetimeFigureOut">
              <a:rPr lang="uk-UA" smtClean="0"/>
              <a:t>13.04.2020</a:t>
            </a:fld>
            <a:endParaRPr lang="uk-UA" dirty="0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535F7E81-82B8-4A7D-BC56-C1723E967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4A325ED-77EF-47A6-9FC5-8EA62239B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39D2-E6E1-4DE2-BAB2-CC53C182A54F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02041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F73F6E-ED83-4A11-B93E-8030DA12D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C9B7464-9620-48A6-89A4-995A7FD512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ED244E72-9443-42CD-92DE-DC2AF250B6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2FAC9C40-B898-46CB-A12B-08C998203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CE46-BDA6-42F9-8081-41A6B4F46C72}" type="datetimeFigureOut">
              <a:rPr lang="uk-UA" smtClean="0"/>
              <a:t>13.04.2020</a:t>
            </a:fld>
            <a:endParaRPr lang="uk-UA" dirty="0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55C37351-D50E-4D25-870C-5A457D730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A642D322-2F49-4EC7-92A6-33ADABB4D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39D2-E6E1-4DE2-BAB2-CC53C182A54F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7812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8F1576-6BEE-434C-BC3E-55DCABB1F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4D77F812-9E2E-42BF-9185-EAA907DB63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38691CE0-BE82-4858-8C34-62146C2023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10AB803A-CB65-45A5-833D-14198A38EC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8A86E20A-F9DE-4A5C-9B52-25A58D8DEB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095B3721-1BEB-4B76-B19E-6E6F4A80D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CE46-BDA6-42F9-8081-41A6B4F46C72}" type="datetimeFigureOut">
              <a:rPr lang="uk-UA" smtClean="0"/>
              <a:t>13.04.2020</a:t>
            </a:fld>
            <a:endParaRPr lang="uk-UA" dirty="0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536FEDFA-B80D-4CDD-AE2B-406462AA3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5FB1ABCE-D199-41B4-BD9B-1B79EB0E8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39D2-E6E1-4DE2-BAB2-CC53C182A54F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57034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6F715F-CC17-4BB6-82C3-F46759BBC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1F699D39-C245-4B17-BC93-2EA6BFA5A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CE46-BDA6-42F9-8081-41A6B4F46C72}" type="datetimeFigureOut">
              <a:rPr lang="uk-UA" smtClean="0"/>
              <a:t>13.04.2020</a:t>
            </a:fld>
            <a:endParaRPr lang="uk-UA" dirty="0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EE5D1FB3-B0B2-4689-AE12-43CE79A6C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28AE502F-83CE-465C-B271-2910CF260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39D2-E6E1-4DE2-BAB2-CC53C182A54F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53124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2DD75D26-7FD9-4DD9-A349-A025D44EC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CE46-BDA6-42F9-8081-41A6B4F46C72}" type="datetimeFigureOut">
              <a:rPr lang="uk-UA" smtClean="0"/>
              <a:t>13.04.2020</a:t>
            </a:fld>
            <a:endParaRPr lang="uk-UA" dirty="0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2D139ED4-0114-4F72-A46F-B4712316E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67236E5E-FDB7-4B7B-9F63-944A0CF4A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39D2-E6E1-4DE2-BAB2-CC53C182A54F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6072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532C51-4BF1-4261-8C06-027E13C5F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BB4DA1F-01C2-41E0-89DF-C320DE497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D5B16B81-12F8-4862-919D-3E538E33D5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B60DFE61-B92F-4E02-A5E9-39507271C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CE46-BDA6-42F9-8081-41A6B4F46C72}" type="datetimeFigureOut">
              <a:rPr lang="uk-UA" smtClean="0"/>
              <a:t>13.04.2020</a:t>
            </a:fld>
            <a:endParaRPr lang="uk-UA" dirty="0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008ED527-14D4-4924-9392-D7C196700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87B2E717-A748-4113-8D73-34DF6881E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39D2-E6E1-4DE2-BAB2-CC53C182A54F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85810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ED25CD-E0F7-42E9-A2F8-BD4F377D1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E66CF268-8952-41E4-9CCE-E7A02B19D0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 dirty="0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50FA35F4-5E76-4514-B310-66ADF3B25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71F5B438-9E7B-4316-B97C-D5E62EDD6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CE46-BDA6-42F9-8081-41A6B4F46C72}" type="datetimeFigureOut">
              <a:rPr lang="uk-UA" smtClean="0"/>
              <a:t>13.04.2020</a:t>
            </a:fld>
            <a:endParaRPr lang="uk-UA" dirty="0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4F88E88-77DF-4812-9E8B-10B100C90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DA463BF8-9714-451D-A87C-C11075735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39D2-E6E1-4DE2-BAB2-CC53C182A54F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0654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62FD2A4D-7EBF-4D38-BFB1-958AC1632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1BF21F9B-FE04-40A8-BE45-294C43BD1A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46E4102-788F-47B6-B17D-5C0CFA9ABE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1CE46-BDA6-42F9-8081-41A6B4F46C72}" type="datetimeFigureOut">
              <a:rPr lang="uk-UA" smtClean="0"/>
              <a:t>13.04.2020</a:t>
            </a:fld>
            <a:endParaRPr lang="uk-UA" dirty="0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FDA5679A-0770-424F-AE9A-EB70BB6CB9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37E872C7-B237-46F9-9C28-FE83FBE584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739D2-E6E1-4DE2-BAB2-CC53C182A54F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92573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100000">
              <a:srgbClr val="00B0F0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E3E069B6-A281-44DD-9EB3-446A40888878}"/>
              </a:ext>
            </a:extLst>
          </p:cNvPr>
          <p:cNvSpPr/>
          <p:nvPr/>
        </p:nvSpPr>
        <p:spPr>
          <a:xfrm>
            <a:off x="4840688" y="3951630"/>
            <a:ext cx="53447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n w="6600">
                  <a:solidFill>
                    <a:srgbClr val="6CDEBB"/>
                  </a:solidFill>
                  <a:prstDash val="solid"/>
                </a:ln>
                <a:solidFill>
                  <a:schemeClr val="bg1"/>
                </a:solidFill>
                <a:effectLst>
                  <a:outerShdw dist="25400" dir="5040000" algn="tl" rotWithShape="0">
                    <a:srgbClr val="1DBD9B">
                      <a:alpha val="52549"/>
                    </a:srgbClr>
                  </a:outerShdw>
                </a:effectLst>
                <a:latin typeface="Century Gothic" panose="020B0502020202020204" pitchFamily="34" charset="0"/>
                <a:ea typeface="MS UI Gothic" panose="020B0600070205080204" pitchFamily="34" charset="-128"/>
              </a:rPr>
              <a:t>Огляд інфляції (січень 2020 року)</a:t>
            </a:r>
            <a:endParaRPr lang="uk-UA" sz="2400" b="1" dirty="0">
              <a:ln w="6600">
                <a:solidFill>
                  <a:srgbClr val="6CDEBB"/>
                </a:solidFill>
                <a:prstDash val="solid"/>
              </a:ln>
              <a:solidFill>
                <a:schemeClr val="bg1"/>
              </a:solidFill>
              <a:effectLst>
                <a:outerShdw dist="25400" dir="5040000" algn="tl" rotWithShape="0">
                  <a:srgbClr val="1DBD9B">
                    <a:alpha val="52549"/>
                  </a:srgbClr>
                </a:outerShdw>
              </a:effectLst>
              <a:latin typeface="Century Gothic" panose="020B0502020202020204" pitchFamily="34" charset="0"/>
              <a:ea typeface="MS UI Gothic" panose="020B0600070205080204" pitchFamily="34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7AB50F-DC3C-43D1-9CB9-7F6D23AAEF06}"/>
              </a:ext>
            </a:extLst>
          </p:cNvPr>
          <p:cNvSpPr txBox="1"/>
          <p:nvPr/>
        </p:nvSpPr>
        <p:spPr>
          <a:xfrm>
            <a:off x="9286263" y="5010669"/>
            <a:ext cx="2707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>
                <a:ln w="6600">
                  <a:solidFill>
                    <a:srgbClr val="6CDEBB"/>
                  </a:solidFill>
                  <a:prstDash val="solid"/>
                </a:ln>
                <a:solidFill>
                  <a:schemeClr val="bg1"/>
                </a:solidFill>
                <a:effectLst>
                  <a:outerShdw dist="25400" dir="5040000" algn="tl" rotWithShape="0">
                    <a:srgbClr val="1DBD9B">
                      <a:alpha val="52549"/>
                    </a:srgbClr>
                  </a:outerShdw>
                </a:effectLst>
                <a:latin typeface="Century Gothic" panose="020B0502020202020204" pitchFamily="34" charset="0"/>
                <a:ea typeface="MS UI Gothic" panose="020B0600070205080204" pitchFamily="34" charset="-128"/>
              </a:rPr>
              <a:t>Виконали: ст. гр. КН-3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F17578-BF5B-47B1-8AE3-45F8E2FD8111}"/>
              </a:ext>
            </a:extLst>
          </p:cNvPr>
          <p:cNvSpPr txBox="1"/>
          <p:nvPr/>
        </p:nvSpPr>
        <p:spPr>
          <a:xfrm>
            <a:off x="9286263" y="5430714"/>
            <a:ext cx="2799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ln w="6600">
                  <a:solidFill>
                    <a:srgbClr val="6CDEBB"/>
                  </a:solidFill>
                  <a:prstDash val="solid"/>
                </a:ln>
                <a:solidFill>
                  <a:schemeClr val="bg1"/>
                </a:solidFill>
                <a:effectLst>
                  <a:outerShdw dist="25400" dir="5040000" algn="tl" rotWithShape="0">
                    <a:srgbClr val="1DBD9B">
                      <a:alpha val="52549"/>
                    </a:srgbClr>
                  </a:outerShdw>
                </a:effectLst>
                <a:latin typeface="Century Gothic" panose="020B0502020202020204" pitchFamily="34" charset="0"/>
                <a:ea typeface="MS UI Gothic" panose="020B0600070205080204" pitchFamily="34" charset="-128"/>
              </a:rPr>
              <a:t>АНДРУХ ІГОР</a:t>
            </a:r>
          </a:p>
          <a:p>
            <a:r>
              <a:rPr lang="uk-UA" b="1" dirty="0">
                <a:ln w="6600">
                  <a:solidFill>
                    <a:srgbClr val="6CDEBB"/>
                  </a:solidFill>
                  <a:prstDash val="solid"/>
                </a:ln>
                <a:solidFill>
                  <a:schemeClr val="bg1"/>
                </a:solidFill>
                <a:effectLst>
                  <a:outerShdw dist="25400" dir="5040000" algn="tl" rotWithShape="0">
                    <a:srgbClr val="1DBD9B">
                      <a:alpha val="52549"/>
                    </a:srgbClr>
                  </a:outerShdw>
                </a:effectLst>
                <a:latin typeface="Century Gothic" panose="020B0502020202020204" pitchFamily="34" charset="0"/>
                <a:ea typeface="MS UI Gothic" panose="020B0600070205080204" pitchFamily="34" charset="-128"/>
              </a:rPr>
              <a:t>БОГАК АННА</a:t>
            </a:r>
          </a:p>
          <a:p>
            <a:r>
              <a:rPr lang="uk-UA" b="1" dirty="0">
                <a:ln w="6600">
                  <a:solidFill>
                    <a:srgbClr val="6CDEBB"/>
                  </a:solidFill>
                  <a:prstDash val="solid"/>
                </a:ln>
                <a:solidFill>
                  <a:schemeClr val="bg1"/>
                </a:solidFill>
                <a:effectLst>
                  <a:outerShdw dist="25400" dir="5040000" algn="tl" rotWithShape="0">
                    <a:srgbClr val="1DBD9B">
                      <a:alpha val="52549"/>
                    </a:srgbClr>
                  </a:outerShdw>
                </a:effectLst>
                <a:latin typeface="Century Gothic" panose="020B0502020202020204" pitchFamily="34" charset="0"/>
                <a:ea typeface="MS UI Gothic" panose="020B0600070205080204" pitchFamily="34" charset="-128"/>
              </a:rPr>
              <a:t>РЕБЕГА МАР’ЯН</a:t>
            </a:r>
          </a:p>
          <a:p>
            <a:r>
              <a:rPr lang="uk-UA" b="1" dirty="0">
                <a:ln w="6600">
                  <a:solidFill>
                    <a:srgbClr val="6CDEBB"/>
                  </a:solidFill>
                  <a:prstDash val="solid"/>
                </a:ln>
                <a:solidFill>
                  <a:schemeClr val="bg1"/>
                </a:solidFill>
                <a:effectLst>
                  <a:outerShdw dist="25400" dir="5040000" algn="tl" rotWithShape="0">
                    <a:srgbClr val="1DBD9B">
                      <a:alpha val="52549"/>
                    </a:srgbClr>
                  </a:outerShdw>
                </a:effectLst>
                <a:latin typeface="Century Gothic" panose="020B0502020202020204" pitchFamily="34" charset="0"/>
                <a:ea typeface="MS UI Gothic" panose="020B0600070205080204" pitchFamily="34" charset="-128"/>
              </a:rPr>
              <a:t>ЮРЦЬ ТАРАС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CD91B32-9BAF-4035-949E-B3D8ACDFA2DF}"/>
              </a:ext>
            </a:extLst>
          </p:cNvPr>
          <p:cNvSpPr txBox="1"/>
          <p:nvPr/>
        </p:nvSpPr>
        <p:spPr>
          <a:xfrm>
            <a:off x="4840688" y="6112624"/>
            <a:ext cx="2510624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000" b="1" dirty="0">
                <a:ln w="6600">
                  <a:solidFill>
                    <a:srgbClr val="6CDEBB"/>
                  </a:solidFill>
                  <a:prstDash val="solid"/>
                </a:ln>
                <a:solidFill>
                  <a:schemeClr val="bg1"/>
                </a:solidFill>
                <a:effectLst>
                  <a:outerShdw dist="25400" dir="5040000" algn="tl" rotWithShape="0">
                    <a:srgbClr val="1DBD9B">
                      <a:alpha val="52549"/>
                    </a:srgbClr>
                  </a:outerShdw>
                </a:effectLst>
                <a:latin typeface="Century Gothic" panose="020B0502020202020204" pitchFamily="34" charset="0"/>
                <a:ea typeface="MS UI Gothic" panose="020B0600070205080204" pitchFamily="34" charset="-128"/>
              </a:rPr>
              <a:t>Івано-Франківськ</a:t>
            </a:r>
            <a:r>
              <a:rPr lang="uk-UA" b="1" dirty="0">
                <a:ln w="6600">
                  <a:solidFill>
                    <a:srgbClr val="6CDEBB"/>
                  </a:solidFill>
                  <a:prstDash val="solid"/>
                </a:ln>
                <a:solidFill>
                  <a:schemeClr val="bg1"/>
                </a:solidFill>
                <a:effectLst>
                  <a:outerShdw dist="25400" dir="5040000" algn="tl" rotWithShape="0">
                    <a:srgbClr val="1DBD9B">
                      <a:alpha val="52549"/>
                    </a:srgbClr>
                  </a:outerShdw>
                </a:effectLst>
                <a:latin typeface="Century Gothic" panose="020B0502020202020204" pitchFamily="34" charset="0"/>
                <a:ea typeface="MS UI Gothic" panose="020B0600070205080204" pitchFamily="34" charset="-128"/>
              </a:rPr>
              <a:t> </a:t>
            </a:r>
            <a:endParaRPr lang="en-US" b="1" dirty="0">
              <a:ln w="6600">
                <a:solidFill>
                  <a:srgbClr val="6CDEBB"/>
                </a:solidFill>
                <a:prstDash val="solid"/>
              </a:ln>
              <a:solidFill>
                <a:schemeClr val="bg1"/>
              </a:solidFill>
              <a:effectLst>
                <a:outerShdw dist="25400" dir="5040000" algn="tl" rotWithShape="0">
                  <a:srgbClr val="1DBD9B">
                    <a:alpha val="52549"/>
                  </a:srgbClr>
                </a:outerShdw>
              </a:effectLst>
              <a:latin typeface="Century Gothic" panose="020B0502020202020204" pitchFamily="34" charset="0"/>
              <a:ea typeface="MS UI Gothic" panose="020B0600070205080204" pitchFamily="34" charset="-128"/>
            </a:endParaRPr>
          </a:p>
          <a:p>
            <a:pPr algn="ctr"/>
            <a:r>
              <a:rPr lang="uk-UA" b="1" dirty="0">
                <a:ln w="6600">
                  <a:solidFill>
                    <a:srgbClr val="6CDEBB"/>
                  </a:solidFill>
                  <a:prstDash val="solid"/>
                </a:ln>
                <a:solidFill>
                  <a:schemeClr val="bg1"/>
                </a:solidFill>
                <a:effectLst>
                  <a:outerShdw dist="25400" dir="5040000" algn="tl" rotWithShape="0">
                    <a:srgbClr val="1DBD9B">
                      <a:alpha val="52549"/>
                    </a:srgbClr>
                  </a:outerShdw>
                </a:effectLst>
                <a:latin typeface="Century Gothic" panose="020B0502020202020204" pitchFamily="34" charset="0"/>
                <a:ea typeface="MS UI Gothic" panose="020B0600070205080204" pitchFamily="34" charset="-128"/>
              </a:rPr>
              <a:t>2020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0BDF696-ADA1-4FEC-85BC-92B1CA2759A9}"/>
              </a:ext>
            </a:extLst>
          </p:cNvPr>
          <p:cNvSpPr txBox="1"/>
          <p:nvPr/>
        </p:nvSpPr>
        <p:spPr>
          <a:xfrm>
            <a:off x="1" y="1712360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ln w="6600">
                  <a:solidFill>
                    <a:srgbClr val="6CDEBB"/>
                  </a:solidFill>
                  <a:prstDash val="solid"/>
                </a:ln>
                <a:solidFill>
                  <a:schemeClr val="bg1"/>
                </a:solidFill>
                <a:effectLst>
                  <a:outerShdw dist="12700" dir="5040000" algn="tl" rotWithShape="0">
                    <a:srgbClr val="1DBD9B">
                      <a:alpha val="52549"/>
                    </a:srgbClr>
                  </a:outerShdw>
                </a:effectLst>
                <a:latin typeface="Century Gothic" panose="020B0502020202020204" pitchFamily="34" charset="0"/>
                <a:ea typeface="MS UI Gothic" panose="020B0600070205080204" pitchFamily="34" charset="-128"/>
              </a:rPr>
              <a:t>Прикарпатський національний університет ім. Василя Стефаника</a:t>
            </a:r>
          </a:p>
        </p:txBody>
      </p:sp>
      <p:pic>
        <p:nvPicPr>
          <p:cNvPr id="1026" name="Picture 2" descr="Прикарпатський національний університет імені Василя Стефаника ...">
            <a:extLst>
              <a:ext uri="{FF2B5EF4-FFF2-40B4-BE49-F238E27FC236}">
                <a16:creationId xmlns:a16="http://schemas.microsoft.com/office/drawing/2014/main" id="{505746F5-D78F-40DC-AA3C-71B2E93166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8885" y="338133"/>
            <a:ext cx="1374227" cy="1374227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1A6AED6-5537-43A1-9DB1-24E41028E551}"/>
              </a:ext>
            </a:extLst>
          </p:cNvPr>
          <p:cNvSpPr/>
          <p:nvPr/>
        </p:nvSpPr>
        <p:spPr>
          <a:xfrm>
            <a:off x="1960090" y="2843634"/>
            <a:ext cx="827181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6600" b="1" cap="none" spc="0" dirty="0">
                <a:ln w="6600">
                  <a:solidFill>
                    <a:srgbClr val="6CDEBB"/>
                  </a:solidFill>
                  <a:prstDash val="solid"/>
                </a:ln>
                <a:solidFill>
                  <a:schemeClr val="bg1"/>
                </a:solidFill>
                <a:effectLst>
                  <a:outerShdw dist="25400" dir="5040000" algn="tl" rotWithShape="0">
                    <a:srgbClr val="1DBD9B">
                      <a:alpha val="52549"/>
                    </a:srgbClr>
                  </a:outerShdw>
                </a:effectLst>
                <a:latin typeface="Century Gothic" panose="020B0502020202020204" pitchFamily="34" charset="0"/>
                <a:ea typeface="MS UI Gothic" panose="020B0600070205080204" pitchFamily="34" charset="-128"/>
                <a:cs typeface="Open Sans" panose="020B0806030504020204" pitchFamily="34" charset="0"/>
              </a:rPr>
              <a:t>ІНФЛЯЦІЯ В УКРАЇНІ</a:t>
            </a:r>
            <a:endParaRPr lang="ru-UA" sz="6600" b="1" cap="none" spc="0" dirty="0">
              <a:ln w="6600">
                <a:solidFill>
                  <a:srgbClr val="6CDEBB"/>
                </a:solidFill>
                <a:prstDash val="solid"/>
              </a:ln>
              <a:solidFill>
                <a:schemeClr val="bg1"/>
              </a:solidFill>
              <a:effectLst>
                <a:outerShdw dist="25400" dir="5040000" algn="tl" rotWithShape="0">
                  <a:srgbClr val="1DBD9B">
                    <a:alpha val="52549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7744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100000">
              <a:srgbClr val="00B0F0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D3523A2-BDB8-4049-9786-A623E1720803}"/>
              </a:ext>
            </a:extLst>
          </p:cNvPr>
          <p:cNvSpPr txBox="1"/>
          <p:nvPr/>
        </p:nvSpPr>
        <p:spPr>
          <a:xfrm>
            <a:off x="0" y="2268572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8000" b="1" dirty="0">
                <a:ln w="6600">
                  <a:solidFill>
                    <a:srgbClr val="6CDEBB"/>
                  </a:solidFill>
                  <a:prstDash val="solid"/>
                </a:ln>
                <a:solidFill>
                  <a:schemeClr val="bg1"/>
                </a:solidFill>
                <a:effectLst>
                  <a:outerShdw dist="25400" dir="5040000" algn="tl" rotWithShape="0">
                    <a:srgbClr val="1DBD9B">
                      <a:alpha val="52549"/>
                    </a:srgbClr>
                  </a:outerShdw>
                </a:effectLst>
                <a:latin typeface="Century Gothic" panose="020B0502020202020204" pitchFamily="34" charset="0"/>
                <a:ea typeface="MS UI Gothic" panose="020B0600070205080204" pitchFamily="34" charset="-128"/>
              </a:rPr>
              <a:t>Дякуємо за увагу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7AB50F-DC3C-43D1-9CB9-7F6D23AAEF06}"/>
              </a:ext>
            </a:extLst>
          </p:cNvPr>
          <p:cNvSpPr txBox="1"/>
          <p:nvPr/>
        </p:nvSpPr>
        <p:spPr>
          <a:xfrm>
            <a:off x="-1915194" y="3810215"/>
            <a:ext cx="10777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18100" algn="ctr"/>
            <a:r>
              <a:rPr lang="uk-UA" sz="2400" b="1" dirty="0">
                <a:ln w="6600">
                  <a:solidFill>
                    <a:srgbClr val="6CDEBB"/>
                  </a:solidFill>
                  <a:prstDash val="solid"/>
                </a:ln>
                <a:solidFill>
                  <a:schemeClr val="bg1"/>
                </a:solidFill>
                <a:effectLst>
                  <a:outerShdw dist="25400" dir="5040000" algn="tl" rotWithShape="0">
                    <a:srgbClr val="1DBD9B">
                      <a:alpha val="52549"/>
                    </a:srgbClr>
                  </a:outerShdw>
                </a:effectLst>
                <a:latin typeface="Century Gothic" panose="020B0502020202020204" pitchFamily="34" charset="0"/>
                <a:ea typeface="MS UI Gothic" panose="020B0600070205080204" pitchFamily="34" charset="-128"/>
              </a:rPr>
              <a:t>Виконали: студенти групи КН-3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F17578-BF5B-47B1-8AE3-45F8E2FD8111}"/>
              </a:ext>
            </a:extLst>
          </p:cNvPr>
          <p:cNvSpPr txBox="1"/>
          <p:nvPr/>
        </p:nvSpPr>
        <p:spPr>
          <a:xfrm>
            <a:off x="-92598" y="4396669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18100"/>
            <a:r>
              <a:rPr lang="uk-UA" sz="2400" b="1" dirty="0">
                <a:ln w="6600">
                  <a:solidFill>
                    <a:srgbClr val="6CDEBB"/>
                  </a:solidFill>
                  <a:prstDash val="solid"/>
                </a:ln>
                <a:solidFill>
                  <a:schemeClr val="bg1"/>
                </a:solidFill>
                <a:effectLst>
                  <a:outerShdw dist="25400" dir="5040000" algn="tl" rotWithShape="0">
                    <a:srgbClr val="1DBD9B">
                      <a:alpha val="52549"/>
                    </a:srgbClr>
                  </a:outerShdw>
                </a:effectLst>
                <a:latin typeface="Century Gothic" panose="020B0502020202020204" pitchFamily="34" charset="0"/>
                <a:ea typeface="MS UI Gothic" panose="020B0600070205080204" pitchFamily="34" charset="-128"/>
              </a:rPr>
              <a:t>Андрух Ігор</a:t>
            </a:r>
          </a:p>
          <a:p>
            <a:pPr marL="5118100"/>
            <a:r>
              <a:rPr lang="uk-UA" sz="2400" b="1" dirty="0">
                <a:ln w="6600">
                  <a:solidFill>
                    <a:srgbClr val="6CDEBB"/>
                  </a:solidFill>
                  <a:prstDash val="solid"/>
                </a:ln>
                <a:solidFill>
                  <a:schemeClr val="bg1"/>
                </a:solidFill>
                <a:effectLst>
                  <a:outerShdw dist="25400" dir="5040000" algn="tl" rotWithShape="0">
                    <a:srgbClr val="1DBD9B">
                      <a:alpha val="52549"/>
                    </a:srgbClr>
                  </a:outerShdw>
                </a:effectLst>
                <a:latin typeface="Century Gothic" panose="020B0502020202020204" pitchFamily="34" charset="0"/>
                <a:ea typeface="MS UI Gothic" panose="020B0600070205080204" pitchFamily="34" charset="-128"/>
              </a:rPr>
              <a:t>Богак Анна</a:t>
            </a:r>
          </a:p>
          <a:p>
            <a:pPr marL="5118100"/>
            <a:r>
              <a:rPr lang="uk-UA" sz="2400" b="1" dirty="0">
                <a:ln w="6600">
                  <a:solidFill>
                    <a:srgbClr val="6CDEBB"/>
                  </a:solidFill>
                  <a:prstDash val="solid"/>
                </a:ln>
                <a:solidFill>
                  <a:schemeClr val="bg1"/>
                </a:solidFill>
                <a:effectLst>
                  <a:outerShdw dist="25400" dir="5040000" algn="tl" rotWithShape="0">
                    <a:srgbClr val="1DBD9B">
                      <a:alpha val="52549"/>
                    </a:srgbClr>
                  </a:outerShdw>
                </a:effectLst>
                <a:latin typeface="Century Gothic" panose="020B0502020202020204" pitchFamily="34" charset="0"/>
                <a:ea typeface="MS UI Gothic" panose="020B0600070205080204" pitchFamily="34" charset="-128"/>
              </a:rPr>
              <a:t>Ребега Мар’ян</a:t>
            </a:r>
          </a:p>
          <a:p>
            <a:pPr marL="5118100"/>
            <a:r>
              <a:rPr lang="uk-UA" sz="2400" b="1" dirty="0">
                <a:ln w="6600">
                  <a:solidFill>
                    <a:srgbClr val="6CDEBB"/>
                  </a:solidFill>
                  <a:prstDash val="solid"/>
                </a:ln>
                <a:solidFill>
                  <a:schemeClr val="bg1"/>
                </a:solidFill>
                <a:effectLst>
                  <a:outerShdw dist="25400" dir="5040000" algn="tl" rotWithShape="0">
                    <a:srgbClr val="1DBD9B">
                      <a:alpha val="52549"/>
                    </a:srgbClr>
                  </a:outerShdw>
                </a:effectLst>
                <a:latin typeface="Century Gothic" panose="020B0502020202020204" pitchFamily="34" charset="0"/>
                <a:ea typeface="MS UI Gothic" panose="020B0600070205080204" pitchFamily="34" charset="-128"/>
              </a:rPr>
              <a:t>Юрць Тарас</a:t>
            </a:r>
          </a:p>
        </p:txBody>
      </p:sp>
      <p:pic>
        <p:nvPicPr>
          <p:cNvPr id="1026" name="Picture 2" descr="Прикарпатський національний університет імені Василя Стефаника ...">
            <a:extLst>
              <a:ext uri="{FF2B5EF4-FFF2-40B4-BE49-F238E27FC236}">
                <a16:creationId xmlns:a16="http://schemas.microsoft.com/office/drawing/2014/main" id="{505746F5-D78F-40DC-AA3C-71B2E93166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318" y="286633"/>
            <a:ext cx="1803362" cy="1803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09328AE-799E-4BAB-A5C5-0DED1EC59B54}"/>
              </a:ext>
            </a:extLst>
          </p:cNvPr>
          <p:cNvSpPr txBox="1"/>
          <p:nvPr/>
        </p:nvSpPr>
        <p:spPr>
          <a:xfrm>
            <a:off x="4840688" y="6112624"/>
            <a:ext cx="2510624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000" b="1" dirty="0">
                <a:ln w="6600">
                  <a:solidFill>
                    <a:srgbClr val="6CDEBB"/>
                  </a:solidFill>
                  <a:prstDash val="solid"/>
                </a:ln>
                <a:solidFill>
                  <a:schemeClr val="bg1"/>
                </a:solidFill>
                <a:effectLst>
                  <a:outerShdw dist="25400" dir="5040000" algn="tl" rotWithShape="0">
                    <a:srgbClr val="1DBD9B">
                      <a:alpha val="52549"/>
                    </a:srgbClr>
                  </a:outerShdw>
                </a:effectLst>
                <a:latin typeface="Century Gothic" panose="020B0502020202020204" pitchFamily="34" charset="0"/>
                <a:ea typeface="MS UI Gothic" panose="020B0600070205080204" pitchFamily="34" charset="-128"/>
              </a:rPr>
              <a:t>Івано-Франківськ</a:t>
            </a:r>
            <a:r>
              <a:rPr lang="uk-UA" b="1" dirty="0">
                <a:ln w="6600">
                  <a:solidFill>
                    <a:srgbClr val="6CDEBB"/>
                  </a:solidFill>
                  <a:prstDash val="solid"/>
                </a:ln>
                <a:solidFill>
                  <a:schemeClr val="bg1"/>
                </a:solidFill>
                <a:effectLst>
                  <a:outerShdw dist="25400" dir="5040000" algn="tl" rotWithShape="0">
                    <a:srgbClr val="1DBD9B">
                      <a:alpha val="52549"/>
                    </a:srgbClr>
                  </a:outerShdw>
                </a:effectLst>
                <a:latin typeface="Century Gothic" panose="020B0502020202020204" pitchFamily="34" charset="0"/>
                <a:ea typeface="MS UI Gothic" panose="020B0600070205080204" pitchFamily="34" charset="-128"/>
              </a:rPr>
              <a:t> </a:t>
            </a:r>
            <a:endParaRPr lang="en-US" b="1" dirty="0">
              <a:ln w="6600">
                <a:solidFill>
                  <a:srgbClr val="6CDEBB"/>
                </a:solidFill>
                <a:prstDash val="solid"/>
              </a:ln>
              <a:solidFill>
                <a:schemeClr val="bg1"/>
              </a:solidFill>
              <a:effectLst>
                <a:outerShdw dist="25400" dir="5040000" algn="tl" rotWithShape="0">
                  <a:srgbClr val="1DBD9B">
                    <a:alpha val="52549"/>
                  </a:srgbClr>
                </a:outerShdw>
              </a:effectLst>
              <a:latin typeface="Century Gothic" panose="020B0502020202020204" pitchFamily="34" charset="0"/>
              <a:ea typeface="MS UI Gothic" panose="020B0600070205080204" pitchFamily="34" charset="-128"/>
            </a:endParaRPr>
          </a:p>
          <a:p>
            <a:pPr algn="ctr"/>
            <a:r>
              <a:rPr lang="uk-UA" b="1" dirty="0">
                <a:ln w="6600">
                  <a:solidFill>
                    <a:srgbClr val="6CDEBB"/>
                  </a:solidFill>
                  <a:prstDash val="solid"/>
                </a:ln>
                <a:solidFill>
                  <a:schemeClr val="bg1"/>
                </a:solidFill>
                <a:effectLst>
                  <a:outerShdw dist="25400" dir="5040000" algn="tl" rotWithShape="0">
                    <a:srgbClr val="1DBD9B">
                      <a:alpha val="52549"/>
                    </a:srgbClr>
                  </a:outerShdw>
                </a:effectLst>
                <a:latin typeface="Century Gothic" panose="020B0502020202020204" pitchFamily="34" charset="0"/>
                <a:ea typeface="MS UI Gothic" panose="020B0600070205080204" pitchFamily="34" charset="-128"/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938737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5664B9A3-D3D6-42C6-AEF0-B40024C17577}"/>
              </a:ext>
            </a:extLst>
          </p:cNvPr>
          <p:cNvSpPr/>
          <p:nvPr/>
        </p:nvSpPr>
        <p:spPr>
          <a:xfrm>
            <a:off x="0" y="-1"/>
            <a:ext cx="12192000" cy="963875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00B0F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>
                <a:solidFill>
                  <a:schemeClr val="tx1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	</a:t>
            </a:r>
            <a:r>
              <a:rPr lang="uk-UA" sz="2400" b="1" dirty="0">
                <a:solidFill>
                  <a:schemeClr val="tx1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Огляд інфляції</a:t>
            </a:r>
          </a:p>
        </p:txBody>
      </p:sp>
      <p:sp>
        <p:nvSpPr>
          <p:cNvPr id="12" name="Прямокутник 11">
            <a:extLst>
              <a:ext uri="{FF2B5EF4-FFF2-40B4-BE49-F238E27FC236}">
                <a16:creationId xmlns:a16="http://schemas.microsoft.com/office/drawing/2014/main" id="{BDCE9672-7836-4E82-8B80-D41B59C78394}"/>
              </a:ext>
            </a:extLst>
          </p:cNvPr>
          <p:cNvSpPr/>
          <p:nvPr/>
        </p:nvSpPr>
        <p:spPr>
          <a:xfrm>
            <a:off x="362610" y="1859338"/>
            <a:ext cx="118293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latin typeface="roboto" panose="02000000000000000000" pitchFamily="2" charset="0"/>
                <a:ea typeface="roboto" panose="02000000000000000000" pitchFamily="2" charset="0"/>
                <a:cs typeface="Open Sans" panose="020B0806030504020204" pitchFamily="34" charset="0"/>
              </a:rPr>
              <a:t>Продовжилося зниження інфляційного тиску</a:t>
            </a:r>
            <a:r>
              <a:rPr lang="ru-RU" sz="1600" dirty="0">
                <a:latin typeface="roboto" panose="02000000000000000000" pitchFamily="2" charset="0"/>
                <a:ea typeface="roboto" panose="02000000000000000000" pitchFamily="2" charset="0"/>
                <a:cs typeface="Open Sans" panose="020B0806030504020204" pitchFamily="34" charset="0"/>
              </a:rPr>
              <a:t>, що випереджало прогнозні показники. Одним з основних чинників такого зниження </a:t>
            </a:r>
            <a:r>
              <a:rPr lang="uk-UA" sz="1600" dirty="0">
                <a:latin typeface="roboto" panose="02000000000000000000" pitchFamily="2" charset="0"/>
                <a:ea typeface="roboto" panose="02000000000000000000" pitchFamily="2" charset="0"/>
                <a:cs typeface="Open Sans" panose="020B0806030504020204" pitchFamily="34" charset="0"/>
              </a:rPr>
              <a:t>залишалася</a:t>
            </a:r>
            <a:r>
              <a:rPr lang="ru-RU" sz="1600" dirty="0">
                <a:latin typeface="roboto" panose="02000000000000000000" pitchFamily="2" charset="0"/>
                <a:ea typeface="roboto" panose="02000000000000000000" pitchFamily="2" charset="0"/>
                <a:cs typeface="Open Sans" panose="020B0806030504020204" pitchFamily="34" charset="0"/>
              </a:rPr>
              <a:t> динаміка обмінного курсу гривні до іноземних валют, що відобразилася як на цінах споживчого ринку, так і в цілому на показниках всього реального сектору економіки.</a:t>
            </a:r>
            <a:endParaRPr lang="uk-UA" sz="1600" dirty="0">
              <a:latin typeface="roboto" panose="02000000000000000000" pitchFamily="2" charset="0"/>
              <a:ea typeface="roboto" panose="02000000000000000000" pitchFamily="2" charset="0"/>
              <a:cs typeface="Open Sans" panose="020B0806030504020204" pitchFamily="34" charset="0"/>
            </a:endParaRPr>
          </a:p>
        </p:txBody>
      </p:sp>
      <p:cxnSp>
        <p:nvCxnSpPr>
          <p:cNvPr id="14" name="Пряма сполучна лінія 13">
            <a:extLst>
              <a:ext uri="{FF2B5EF4-FFF2-40B4-BE49-F238E27FC236}">
                <a16:creationId xmlns:a16="http://schemas.microsoft.com/office/drawing/2014/main" id="{A1B6BB24-860E-4472-B111-53D3F621CA97}"/>
              </a:ext>
            </a:extLst>
          </p:cNvPr>
          <p:cNvCxnSpPr>
            <a:cxnSpLocks/>
          </p:cNvCxnSpPr>
          <p:nvPr/>
        </p:nvCxnSpPr>
        <p:spPr>
          <a:xfrm>
            <a:off x="236480" y="3428999"/>
            <a:ext cx="0" cy="584775"/>
          </a:xfrm>
          <a:prstGeom prst="line">
            <a:avLst/>
          </a:prstGeom>
          <a:ln w="127000">
            <a:solidFill>
              <a:srgbClr val="BCFF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кутник 14">
            <a:extLst>
              <a:ext uri="{FF2B5EF4-FFF2-40B4-BE49-F238E27FC236}">
                <a16:creationId xmlns:a16="http://schemas.microsoft.com/office/drawing/2014/main" id="{DC031601-2B83-4D8F-BFA8-876C5E1D23C5}"/>
              </a:ext>
            </a:extLst>
          </p:cNvPr>
          <p:cNvSpPr/>
          <p:nvPr/>
        </p:nvSpPr>
        <p:spPr>
          <a:xfrm>
            <a:off x="362609" y="3429000"/>
            <a:ext cx="118293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dirty="0">
                <a:latin typeface="roboto" panose="02000000000000000000" pitchFamily="2" charset="0"/>
                <a:ea typeface="roboto" panose="02000000000000000000" pitchFamily="2" charset="0"/>
              </a:rPr>
              <a:t>Як результат у січні споживча інфляція у річному розрахунку уповільнилася до 3,2%, що є суттєво нижчим цільового діапазону НБУ – 5% +/- 1 в.п.</a:t>
            </a:r>
          </a:p>
        </p:txBody>
      </p:sp>
      <p:sp>
        <p:nvSpPr>
          <p:cNvPr id="18" name="Прямокутник 17">
            <a:extLst>
              <a:ext uri="{FF2B5EF4-FFF2-40B4-BE49-F238E27FC236}">
                <a16:creationId xmlns:a16="http://schemas.microsoft.com/office/drawing/2014/main" id="{9E4DDC7E-71FB-4A52-8B95-D90CD6BCE087}"/>
              </a:ext>
            </a:extLst>
          </p:cNvPr>
          <p:cNvSpPr/>
          <p:nvPr/>
        </p:nvSpPr>
        <p:spPr>
          <a:xfrm>
            <a:off x="362609" y="4523063"/>
            <a:ext cx="1182938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uk-UA" sz="1600" b="1" dirty="0">
                <a:latin typeface="roboto" panose="02000000000000000000" pitchFamily="2" charset="0"/>
                <a:ea typeface="roboto" panose="02000000000000000000" pitchFamily="2" charset="0"/>
              </a:rPr>
              <a:t>Ціни у промисловості </a:t>
            </a:r>
            <a:r>
              <a:rPr lang="uk-UA" sz="1600" dirty="0">
                <a:latin typeface="roboto" panose="02000000000000000000" pitchFamily="2" charset="0"/>
                <a:ea typeface="roboto" panose="02000000000000000000" pitchFamily="2" charset="0"/>
              </a:rPr>
              <a:t>за підсумком січня у річному розрахунку знизилися на 5,9% («мінус» 7,4% у грудні 2019 року), у розрахунку до попереднього місяця ціни, вперше за останні п'ять місяців, зросли (на 2,5%).</a:t>
            </a:r>
            <a:endParaRPr lang="en-US" sz="16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>
              <a:spcAft>
                <a:spcPts val="1200"/>
              </a:spcAft>
            </a:pPr>
            <a:r>
              <a:rPr lang="uk-UA" sz="1600" b="1" dirty="0">
                <a:latin typeface="roboto" panose="02000000000000000000" pitchFamily="2" charset="0"/>
                <a:ea typeface="roboto" panose="02000000000000000000" pitchFamily="2" charset="0"/>
              </a:rPr>
              <a:t>Ціни у будівництві</a:t>
            </a:r>
            <a:r>
              <a:rPr lang="uk-UA" sz="1600" dirty="0">
                <a:latin typeface="roboto" panose="02000000000000000000" pitchFamily="2" charset="0"/>
                <a:ea typeface="roboto" panose="02000000000000000000" pitchFamily="2" charset="0"/>
              </a:rPr>
              <a:t> у грудні 2019 року у річному розрахунку уповільнилися до 0,7% (з 0,9% у листопаді 2019 року).</a:t>
            </a:r>
            <a:endParaRPr lang="en-US" sz="16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>
              <a:spcAft>
                <a:spcPts val="1200"/>
              </a:spcAft>
            </a:pPr>
            <a:r>
              <a:rPr lang="uk-UA" sz="1600" b="1" dirty="0">
                <a:latin typeface="roboto" panose="02000000000000000000" pitchFamily="2" charset="0"/>
                <a:ea typeface="roboto" panose="02000000000000000000" pitchFamily="2" charset="0"/>
              </a:rPr>
              <a:t>Ціни на житло</a:t>
            </a:r>
            <a:r>
              <a:rPr lang="uk-UA" sz="1600" dirty="0">
                <a:latin typeface="roboto" panose="02000000000000000000" pitchFamily="2" charset="0"/>
                <a:ea typeface="roboto" panose="02000000000000000000" pitchFamily="2" charset="0"/>
              </a:rPr>
              <a:t>, навпаки, упродовж 2019 року активно зростали, що стало віддзеркаленням зростання активності українців на ринку нерухомості на тлі суттєвих ревальваційних процесів, що «здешевили» житлову нерухомість. </a:t>
            </a:r>
          </a:p>
        </p:txBody>
      </p:sp>
      <p:cxnSp>
        <p:nvCxnSpPr>
          <p:cNvPr id="20" name="Пряма сполучна лінія 19">
            <a:extLst>
              <a:ext uri="{FF2B5EF4-FFF2-40B4-BE49-F238E27FC236}">
                <a16:creationId xmlns:a16="http://schemas.microsoft.com/office/drawing/2014/main" id="{96275573-4A46-4945-BDD0-31C94EA50B45}"/>
              </a:ext>
            </a:extLst>
          </p:cNvPr>
          <p:cNvCxnSpPr>
            <a:cxnSpLocks/>
          </p:cNvCxnSpPr>
          <p:nvPr/>
        </p:nvCxnSpPr>
        <p:spPr>
          <a:xfrm>
            <a:off x="236480" y="4399802"/>
            <a:ext cx="0" cy="1877737"/>
          </a:xfrm>
          <a:prstGeom prst="line">
            <a:avLst/>
          </a:prstGeom>
          <a:ln w="127000">
            <a:solidFill>
              <a:srgbClr val="98FF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 сполучна лінія 23">
            <a:extLst>
              <a:ext uri="{FF2B5EF4-FFF2-40B4-BE49-F238E27FC236}">
                <a16:creationId xmlns:a16="http://schemas.microsoft.com/office/drawing/2014/main" id="{2100F23A-AC0D-4112-AA94-AE081BF5A2B9}"/>
              </a:ext>
            </a:extLst>
          </p:cNvPr>
          <p:cNvCxnSpPr>
            <a:cxnSpLocks/>
          </p:cNvCxnSpPr>
          <p:nvPr/>
        </p:nvCxnSpPr>
        <p:spPr>
          <a:xfrm>
            <a:off x="236482" y="1120942"/>
            <a:ext cx="0" cy="1685320"/>
          </a:xfrm>
          <a:prstGeom prst="line">
            <a:avLst/>
          </a:prstGeom>
          <a:ln w="1270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1CFAF5E9-421C-4D53-B645-936A1B2F091B}"/>
              </a:ext>
            </a:extLst>
          </p:cNvPr>
          <p:cNvSpPr txBox="1"/>
          <p:nvPr/>
        </p:nvSpPr>
        <p:spPr>
          <a:xfrm>
            <a:off x="362609" y="1288496"/>
            <a:ext cx="1168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Головне</a:t>
            </a:r>
          </a:p>
        </p:txBody>
      </p:sp>
    </p:spTree>
    <p:extLst>
      <p:ext uri="{BB962C8B-B14F-4D97-AF65-F5344CB8AC3E}">
        <p14:creationId xmlns:p14="http://schemas.microsoft.com/office/powerpoint/2010/main" val="2839079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8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5664B9A3-D3D6-42C6-AEF0-B40024C17577}"/>
              </a:ext>
            </a:extLst>
          </p:cNvPr>
          <p:cNvSpPr/>
          <p:nvPr/>
        </p:nvSpPr>
        <p:spPr>
          <a:xfrm>
            <a:off x="0" y="-1"/>
            <a:ext cx="12192000" cy="963875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00B0F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>
                <a:solidFill>
                  <a:schemeClr val="tx1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	</a:t>
            </a:r>
            <a:r>
              <a:rPr lang="uk-UA" sz="2400" b="1" dirty="0">
                <a:solidFill>
                  <a:schemeClr val="tx1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Огляд інфляції</a:t>
            </a:r>
          </a:p>
        </p:txBody>
      </p:sp>
      <p:sp>
        <p:nvSpPr>
          <p:cNvPr id="12" name="Прямокутник 11">
            <a:extLst>
              <a:ext uri="{FF2B5EF4-FFF2-40B4-BE49-F238E27FC236}">
                <a16:creationId xmlns:a16="http://schemas.microsoft.com/office/drawing/2014/main" id="{BDCE9672-7836-4E82-8B80-D41B59C78394}"/>
              </a:ext>
            </a:extLst>
          </p:cNvPr>
          <p:cNvSpPr/>
          <p:nvPr/>
        </p:nvSpPr>
        <p:spPr>
          <a:xfrm>
            <a:off x="362609" y="1688605"/>
            <a:ext cx="1182938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>
                <a:latin typeface="roboto" panose="02000000000000000000" pitchFamily="2" charset="0"/>
                <a:ea typeface="roboto" panose="02000000000000000000" pitchFamily="2" charset="0"/>
                <a:cs typeface="Open Sans" panose="020B0806030504020204" pitchFamily="34" charset="0"/>
              </a:rPr>
              <a:t>Стримуючі</a:t>
            </a:r>
            <a:r>
              <a:rPr lang="ru-RU" sz="2000" b="1" dirty="0">
                <a:latin typeface="roboto" panose="02000000000000000000" pitchFamily="2" charset="0"/>
                <a:ea typeface="roboto" panose="02000000000000000000" pitchFamily="2" charset="0"/>
                <a:cs typeface="Open Sans" panose="020B0806030504020204" pitchFamily="34" charset="0"/>
              </a:rPr>
              <a:t>:</a:t>
            </a:r>
            <a:endParaRPr lang="uk-UA" sz="2000" dirty="0">
              <a:latin typeface="roboto" panose="02000000000000000000" pitchFamily="2" charset="0"/>
              <a:ea typeface="roboto" panose="02000000000000000000" pitchFamily="2" charset="0"/>
              <a:cs typeface="Open Sans" panose="020B0806030504020204" pitchFamily="34" charset="0"/>
            </a:endParaRPr>
          </a:p>
        </p:txBody>
      </p:sp>
      <p:cxnSp>
        <p:nvCxnSpPr>
          <p:cNvPr id="24" name="Пряма сполучна лінія 23">
            <a:extLst>
              <a:ext uri="{FF2B5EF4-FFF2-40B4-BE49-F238E27FC236}">
                <a16:creationId xmlns:a16="http://schemas.microsoft.com/office/drawing/2014/main" id="{2100F23A-AC0D-4112-AA94-AE081BF5A2B9}"/>
              </a:ext>
            </a:extLst>
          </p:cNvPr>
          <p:cNvCxnSpPr>
            <a:cxnSpLocks/>
          </p:cNvCxnSpPr>
          <p:nvPr/>
        </p:nvCxnSpPr>
        <p:spPr>
          <a:xfrm>
            <a:off x="236482" y="1120942"/>
            <a:ext cx="0" cy="4012532"/>
          </a:xfrm>
          <a:prstGeom prst="line">
            <a:avLst/>
          </a:prstGeom>
          <a:ln w="127000">
            <a:solidFill>
              <a:srgbClr val="0061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1CFAF5E9-421C-4D53-B645-936A1B2F091B}"/>
              </a:ext>
            </a:extLst>
          </p:cNvPr>
          <p:cNvSpPr txBox="1"/>
          <p:nvPr/>
        </p:nvSpPr>
        <p:spPr>
          <a:xfrm>
            <a:off x="362609" y="1133937"/>
            <a:ext cx="30223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Ключов</a:t>
            </a:r>
            <a:r>
              <a:rPr lang="uk-UA" sz="2400" b="1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і фактори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C50F1E5-4A54-49A7-A4C5-1DD74EC7452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12" t="1" r="8710" b="4978"/>
          <a:stretch/>
        </p:blipFill>
        <p:spPr>
          <a:xfrm>
            <a:off x="895782" y="2181718"/>
            <a:ext cx="978010" cy="986324"/>
          </a:xfrm>
          <a:prstGeom prst="rect">
            <a:avLst/>
          </a:prstGeom>
        </p:spPr>
      </p:pic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9E4710ED-1D4C-46A5-AF1C-B813053DF3A7}"/>
              </a:ext>
            </a:extLst>
          </p:cNvPr>
          <p:cNvSpPr/>
          <p:nvPr/>
        </p:nvSpPr>
        <p:spPr>
          <a:xfrm>
            <a:off x="2175073" y="2213215"/>
            <a:ext cx="18432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>
                <a:latin typeface="roboto" panose="02000000000000000000" pitchFamily="2" charset="0"/>
                <a:ea typeface="roboto" panose="02000000000000000000" pitchFamily="2" charset="0"/>
              </a:rPr>
              <a:t>Тривале</a:t>
            </a:r>
          </a:p>
          <a:p>
            <a:pPr algn="ctr"/>
            <a:r>
              <a:rPr lang="uk-UA" dirty="0">
                <a:latin typeface="roboto" panose="02000000000000000000" pitchFamily="2" charset="0"/>
                <a:ea typeface="roboto" panose="02000000000000000000" pitchFamily="2" charset="0"/>
              </a:rPr>
              <a:t>зміцнення</a:t>
            </a:r>
          </a:p>
          <a:p>
            <a:pPr algn="ctr"/>
            <a:r>
              <a:rPr lang="uk-UA" dirty="0">
                <a:latin typeface="roboto" panose="02000000000000000000" pitchFamily="2" charset="0"/>
                <a:ea typeface="roboto" panose="02000000000000000000" pitchFamily="2" charset="0"/>
              </a:rPr>
              <a:t>гривні</a:t>
            </a:r>
          </a:p>
        </p:txBody>
      </p:sp>
      <p:sp>
        <p:nvSpPr>
          <p:cNvPr id="19" name="Прямокутник 18">
            <a:extLst>
              <a:ext uri="{FF2B5EF4-FFF2-40B4-BE49-F238E27FC236}">
                <a16:creationId xmlns:a16="http://schemas.microsoft.com/office/drawing/2014/main" id="{5E67F57B-EB3A-4E91-BBC6-4DC60F3A6B09}"/>
              </a:ext>
            </a:extLst>
          </p:cNvPr>
          <p:cNvSpPr/>
          <p:nvPr/>
        </p:nvSpPr>
        <p:spPr>
          <a:xfrm>
            <a:off x="9674971" y="2181718"/>
            <a:ext cx="18432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/>
              <a:t>Насичення</a:t>
            </a:r>
          </a:p>
          <a:p>
            <a:pPr algn="ctr"/>
            <a:r>
              <a:rPr lang="uk-UA" dirty="0"/>
              <a:t>продовольчого</a:t>
            </a:r>
          </a:p>
          <a:p>
            <a:pPr algn="ctr"/>
            <a:r>
              <a:rPr lang="uk-UA" dirty="0"/>
              <a:t>ринку </a:t>
            </a:r>
            <a:endParaRPr lang="uk-UA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1" name="Прямокутник 20">
            <a:extLst>
              <a:ext uri="{FF2B5EF4-FFF2-40B4-BE49-F238E27FC236}">
                <a16:creationId xmlns:a16="http://schemas.microsoft.com/office/drawing/2014/main" id="{9A8AFC6C-A906-42AC-A867-924F501A3326}"/>
              </a:ext>
            </a:extLst>
          </p:cNvPr>
          <p:cNvSpPr/>
          <p:nvPr/>
        </p:nvSpPr>
        <p:spPr>
          <a:xfrm>
            <a:off x="5925022" y="2181718"/>
            <a:ext cx="18432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/>
              <a:t>Жорсткі</a:t>
            </a:r>
          </a:p>
          <a:p>
            <a:pPr algn="ctr"/>
            <a:r>
              <a:rPr lang="uk-UA" dirty="0"/>
              <a:t>монетарні</a:t>
            </a:r>
          </a:p>
          <a:p>
            <a:pPr algn="ctr"/>
            <a:r>
              <a:rPr lang="uk-UA" dirty="0"/>
              <a:t>умови</a:t>
            </a:r>
            <a:endParaRPr lang="uk-UA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52AF0CA-B7B2-4BE5-83B9-E884B93B546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186" t="2714" r="10021" b="11006"/>
          <a:stretch/>
        </p:blipFill>
        <p:spPr>
          <a:xfrm>
            <a:off x="4645731" y="2202804"/>
            <a:ext cx="978010" cy="986324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3C5D804-5A79-4215-BCD1-56137183BD3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6386" t="13857" r="10283" b="12713"/>
          <a:stretch/>
        </p:blipFill>
        <p:spPr>
          <a:xfrm>
            <a:off x="8395680" y="2181718"/>
            <a:ext cx="978010" cy="986324"/>
          </a:xfrm>
          <a:prstGeom prst="rect">
            <a:avLst/>
          </a:prstGeom>
        </p:spPr>
      </p:pic>
      <p:sp>
        <p:nvSpPr>
          <p:cNvPr id="22" name="Прямокутник 21">
            <a:extLst>
              <a:ext uri="{FF2B5EF4-FFF2-40B4-BE49-F238E27FC236}">
                <a16:creationId xmlns:a16="http://schemas.microsoft.com/office/drawing/2014/main" id="{F5643324-FCC1-4CF6-851F-624A5D8D4A4F}"/>
              </a:ext>
            </a:extLst>
          </p:cNvPr>
          <p:cNvSpPr/>
          <p:nvPr/>
        </p:nvSpPr>
        <p:spPr>
          <a:xfrm>
            <a:off x="362611" y="3282131"/>
            <a:ext cx="1182938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>
                <a:latin typeface="roboto" panose="02000000000000000000" pitchFamily="2" charset="0"/>
                <a:ea typeface="roboto" panose="02000000000000000000" pitchFamily="2" charset="0"/>
                <a:cs typeface="Open Sans" panose="020B0806030504020204" pitchFamily="34" charset="0"/>
              </a:rPr>
              <a:t>Інфляційні:</a:t>
            </a:r>
          </a:p>
        </p:txBody>
      </p:sp>
      <p:sp>
        <p:nvSpPr>
          <p:cNvPr id="26" name="Прямокутник 25">
            <a:extLst>
              <a:ext uri="{FF2B5EF4-FFF2-40B4-BE49-F238E27FC236}">
                <a16:creationId xmlns:a16="http://schemas.microsoft.com/office/drawing/2014/main" id="{CA3FC54B-422D-462E-8E5A-CDF68B7EFD88}"/>
              </a:ext>
            </a:extLst>
          </p:cNvPr>
          <p:cNvSpPr/>
          <p:nvPr/>
        </p:nvSpPr>
        <p:spPr>
          <a:xfrm>
            <a:off x="2175075" y="3806741"/>
            <a:ext cx="18432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Подорожчання енергоносіїв на внутрішньому ринку</a:t>
            </a:r>
            <a:endParaRPr lang="uk-UA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7" name="Прямокутник 26">
            <a:extLst>
              <a:ext uri="{FF2B5EF4-FFF2-40B4-BE49-F238E27FC236}">
                <a16:creationId xmlns:a16="http://schemas.microsoft.com/office/drawing/2014/main" id="{16A2B333-5630-43F5-B4FA-1F76A96F7C53}"/>
              </a:ext>
            </a:extLst>
          </p:cNvPr>
          <p:cNvSpPr/>
          <p:nvPr/>
        </p:nvSpPr>
        <p:spPr>
          <a:xfrm>
            <a:off x="9674973" y="3775244"/>
            <a:ext cx="18432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Зростання споживчого та інвестиційного попиту</a:t>
            </a:r>
            <a:endParaRPr lang="uk-UA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8" name="Прямокутник 27">
            <a:extLst>
              <a:ext uri="{FF2B5EF4-FFF2-40B4-BE49-F238E27FC236}">
                <a16:creationId xmlns:a16="http://schemas.microsoft.com/office/drawing/2014/main" id="{1BE992BD-6289-4D08-AA86-1BBEC001FE0B}"/>
              </a:ext>
            </a:extLst>
          </p:cNvPr>
          <p:cNvSpPr/>
          <p:nvPr/>
        </p:nvSpPr>
        <p:spPr>
          <a:xfrm>
            <a:off x="5925024" y="3775244"/>
            <a:ext cx="18432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/>
              <a:t>Високі фінансово-трудові витрати</a:t>
            </a:r>
            <a:endParaRPr lang="uk-UA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6A88A1E-1F30-4505-9666-96CD5F53A8E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4447" t="9178"/>
          <a:stretch/>
        </p:blipFill>
        <p:spPr>
          <a:xfrm>
            <a:off x="895782" y="3775243"/>
            <a:ext cx="978010" cy="986325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09AA5FA-DD7E-48BB-9013-F4A96F974A0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9944" t="1" b="2323"/>
          <a:stretch/>
        </p:blipFill>
        <p:spPr>
          <a:xfrm>
            <a:off x="4645731" y="3775243"/>
            <a:ext cx="978010" cy="986325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4E39D145-C2CC-499B-B60A-444AD344F2F0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6669" t="8375"/>
          <a:stretch/>
        </p:blipFill>
        <p:spPr>
          <a:xfrm>
            <a:off x="8395680" y="3775243"/>
            <a:ext cx="978010" cy="986324"/>
          </a:xfrm>
          <a:prstGeom prst="rect">
            <a:avLst/>
          </a:prstGeom>
        </p:spPr>
      </p:pic>
      <p:cxnSp>
        <p:nvCxnSpPr>
          <p:cNvPr id="31" name="Пряма сполучна лінія 30">
            <a:extLst>
              <a:ext uri="{FF2B5EF4-FFF2-40B4-BE49-F238E27FC236}">
                <a16:creationId xmlns:a16="http://schemas.microsoft.com/office/drawing/2014/main" id="{2E356D47-7E07-4AA4-A5C6-311A7627EAE1}"/>
              </a:ext>
            </a:extLst>
          </p:cNvPr>
          <p:cNvCxnSpPr>
            <a:cxnSpLocks/>
          </p:cNvCxnSpPr>
          <p:nvPr/>
        </p:nvCxnSpPr>
        <p:spPr>
          <a:xfrm>
            <a:off x="236482" y="5422232"/>
            <a:ext cx="0" cy="1299411"/>
          </a:xfrm>
          <a:prstGeom prst="line">
            <a:avLst/>
          </a:prstGeom>
          <a:ln w="127000">
            <a:solidFill>
              <a:srgbClr val="01A5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кутник 35">
            <a:extLst>
              <a:ext uri="{FF2B5EF4-FFF2-40B4-BE49-F238E27FC236}">
                <a16:creationId xmlns:a16="http://schemas.microsoft.com/office/drawing/2014/main" id="{56F72C42-F644-4DF4-BCCA-6CAD879D4B46}"/>
              </a:ext>
            </a:extLst>
          </p:cNvPr>
          <p:cNvSpPr/>
          <p:nvPr/>
        </p:nvSpPr>
        <p:spPr>
          <a:xfrm>
            <a:off x="362611" y="5426142"/>
            <a:ext cx="1182938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>
                <a:latin typeface="roboto" panose="02000000000000000000" pitchFamily="2" charset="0"/>
                <a:ea typeface="roboto" panose="02000000000000000000" pitchFamily="2" charset="0"/>
                <a:cs typeface="Open Sans" panose="020B0806030504020204" pitchFamily="34" charset="0"/>
              </a:rPr>
              <a:t>Очікування:</a:t>
            </a:r>
          </a:p>
        </p:txBody>
      </p:sp>
      <p:sp>
        <p:nvSpPr>
          <p:cNvPr id="37" name="Прямокутник 36">
            <a:extLst>
              <a:ext uri="{FF2B5EF4-FFF2-40B4-BE49-F238E27FC236}">
                <a16:creationId xmlns:a16="http://schemas.microsoft.com/office/drawing/2014/main" id="{6D3717E5-4961-4731-A5C2-975CDCFC663F}"/>
              </a:ext>
            </a:extLst>
          </p:cNvPr>
          <p:cNvSpPr/>
          <p:nvPr/>
        </p:nvSpPr>
        <p:spPr>
          <a:xfrm>
            <a:off x="362608" y="5826252"/>
            <a:ext cx="118293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dirty="0">
                <a:latin typeface="roboto" panose="02000000000000000000" pitchFamily="2" charset="0"/>
                <a:ea typeface="roboto" panose="02000000000000000000" pitchFamily="2" charset="0"/>
              </a:rPr>
              <a:t>Відносна стабільність обмінного курсу гривні, монетарні умови достатні для стримування інфляції та насиченість внутрішнього ринку зумовлюватимуть низькі показники інфляції щонайменше в першій половині 2020 року. Загалом за рік показники інфляції будуть ймовірно нижчими порівняно з жовтневим прогнозом.</a:t>
            </a:r>
          </a:p>
        </p:txBody>
      </p:sp>
    </p:spTree>
    <p:extLst>
      <p:ext uri="{BB962C8B-B14F-4D97-AF65-F5344CB8AC3E}">
        <p14:creationId xmlns:p14="http://schemas.microsoft.com/office/powerpoint/2010/main" val="3506172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5" grpId="0"/>
      <p:bldP spid="4" grpId="0"/>
      <p:bldP spid="19" grpId="0"/>
      <p:bldP spid="21" grpId="0"/>
      <p:bldP spid="22" grpId="0"/>
      <p:bldP spid="26" grpId="0"/>
      <p:bldP spid="27" grpId="0"/>
      <p:bldP spid="28" grpId="0"/>
      <p:bldP spid="36" grpId="0"/>
      <p:bldP spid="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5664B9A3-D3D6-42C6-AEF0-B40024C17577}"/>
              </a:ext>
            </a:extLst>
          </p:cNvPr>
          <p:cNvSpPr/>
          <p:nvPr/>
        </p:nvSpPr>
        <p:spPr>
          <a:xfrm>
            <a:off x="0" y="-1"/>
            <a:ext cx="12192000" cy="963875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00B0F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>
                <a:solidFill>
                  <a:schemeClr val="tx1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	</a:t>
            </a:r>
            <a:r>
              <a:rPr lang="uk-UA" sz="2400" b="1" dirty="0">
                <a:solidFill>
                  <a:schemeClr val="tx1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Огляд інфляції. ІСЦ: нижче цільового діапазону</a:t>
            </a:r>
          </a:p>
        </p:txBody>
      </p:sp>
      <p:sp>
        <p:nvSpPr>
          <p:cNvPr id="12" name="Прямокутник 11">
            <a:extLst>
              <a:ext uri="{FF2B5EF4-FFF2-40B4-BE49-F238E27FC236}">
                <a16:creationId xmlns:a16="http://schemas.microsoft.com/office/drawing/2014/main" id="{BDCE9672-7836-4E82-8B80-D41B59C78394}"/>
              </a:ext>
            </a:extLst>
          </p:cNvPr>
          <p:cNvSpPr/>
          <p:nvPr/>
        </p:nvSpPr>
        <p:spPr>
          <a:xfrm>
            <a:off x="362609" y="1490274"/>
            <a:ext cx="118293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dirty="0">
                <a:latin typeface="roboto" panose="02000000000000000000" pitchFamily="2" charset="0"/>
                <a:ea typeface="roboto" panose="02000000000000000000" pitchFamily="2" charset="0"/>
              </a:rPr>
              <a:t>У січні 2020 року споживча інфляція становила 0,2% (у річному розрахунку уповільнилася до 3,2% та у підсумку опинилася нижче цільового діапазону НБУ – 5% +/- 1 в.п.). Таке значення січневого показника є найнижчим починаючи з 2015 року.</a:t>
            </a:r>
            <a:endParaRPr lang="uk-UA" sz="1600" dirty="0">
              <a:latin typeface="roboto" panose="02000000000000000000" pitchFamily="2" charset="0"/>
              <a:ea typeface="roboto" panose="02000000000000000000" pitchFamily="2" charset="0"/>
              <a:cs typeface="Open Sans" panose="020B0806030504020204" pitchFamily="34" charset="0"/>
            </a:endParaRPr>
          </a:p>
        </p:txBody>
      </p:sp>
      <p:cxnSp>
        <p:nvCxnSpPr>
          <p:cNvPr id="14" name="Пряма сполучна лінія 13">
            <a:extLst>
              <a:ext uri="{FF2B5EF4-FFF2-40B4-BE49-F238E27FC236}">
                <a16:creationId xmlns:a16="http://schemas.microsoft.com/office/drawing/2014/main" id="{A1B6BB24-860E-4472-B111-53D3F621CA97}"/>
              </a:ext>
            </a:extLst>
          </p:cNvPr>
          <p:cNvCxnSpPr>
            <a:cxnSpLocks/>
          </p:cNvCxnSpPr>
          <p:nvPr/>
        </p:nvCxnSpPr>
        <p:spPr>
          <a:xfrm>
            <a:off x="236482" y="2486526"/>
            <a:ext cx="0" cy="4211053"/>
          </a:xfrm>
          <a:prstGeom prst="line">
            <a:avLst/>
          </a:prstGeom>
          <a:ln w="127000">
            <a:solidFill>
              <a:srgbClr val="BCFF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 сполучна лінія 23">
            <a:extLst>
              <a:ext uri="{FF2B5EF4-FFF2-40B4-BE49-F238E27FC236}">
                <a16:creationId xmlns:a16="http://schemas.microsoft.com/office/drawing/2014/main" id="{2100F23A-AC0D-4112-AA94-AE081BF5A2B9}"/>
              </a:ext>
            </a:extLst>
          </p:cNvPr>
          <p:cNvCxnSpPr>
            <a:cxnSpLocks/>
          </p:cNvCxnSpPr>
          <p:nvPr/>
        </p:nvCxnSpPr>
        <p:spPr>
          <a:xfrm>
            <a:off x="236482" y="1120942"/>
            <a:ext cx="0" cy="1200329"/>
          </a:xfrm>
          <a:prstGeom prst="line">
            <a:avLst/>
          </a:prstGeom>
          <a:ln w="1270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1CFAF5E9-421C-4D53-B645-936A1B2F091B}"/>
              </a:ext>
            </a:extLst>
          </p:cNvPr>
          <p:cNvSpPr txBox="1"/>
          <p:nvPr/>
        </p:nvSpPr>
        <p:spPr>
          <a:xfrm>
            <a:off x="362609" y="1120942"/>
            <a:ext cx="1168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Головне</a:t>
            </a:r>
          </a:p>
        </p:txBody>
      </p:sp>
      <p:sp>
        <p:nvSpPr>
          <p:cNvPr id="7" name="Прямокутник 6">
            <a:extLst>
              <a:ext uri="{FF2B5EF4-FFF2-40B4-BE49-F238E27FC236}">
                <a16:creationId xmlns:a16="http://schemas.microsoft.com/office/drawing/2014/main" id="{23A0789E-E702-4E44-B5E9-02DAC77D2F62}"/>
              </a:ext>
            </a:extLst>
          </p:cNvPr>
          <p:cNvSpPr/>
          <p:nvPr/>
        </p:nvSpPr>
        <p:spPr>
          <a:xfrm>
            <a:off x="362609" y="2486526"/>
            <a:ext cx="118293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latin typeface="roboto" panose="02000000000000000000" pitchFamily="2" charset="0"/>
                <a:ea typeface="roboto" panose="02000000000000000000" pitchFamily="2" charset="0"/>
              </a:rPr>
              <a:t>Зміни цін на споживчому ринку у січні 2010 – 2020 років, %</a:t>
            </a:r>
            <a:endParaRPr lang="uk-UA" i="1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B7BFD26-88D7-4A51-9839-995E33CB2C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816" y="2847671"/>
            <a:ext cx="9932368" cy="3838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435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5664B9A3-D3D6-42C6-AEF0-B40024C17577}"/>
              </a:ext>
            </a:extLst>
          </p:cNvPr>
          <p:cNvSpPr/>
          <p:nvPr/>
        </p:nvSpPr>
        <p:spPr>
          <a:xfrm>
            <a:off x="0" y="-1"/>
            <a:ext cx="12192000" cy="641685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00B0F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400" dirty="0">
                <a:solidFill>
                  <a:schemeClr val="tx1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	</a:t>
            </a:r>
            <a:r>
              <a:rPr lang="uk-UA" sz="2400" b="1" dirty="0">
                <a:solidFill>
                  <a:schemeClr val="tx1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Огляд інфляції. ІСЦ: нижче цільового діапазону</a:t>
            </a:r>
          </a:p>
        </p:txBody>
      </p:sp>
      <p:cxnSp>
        <p:nvCxnSpPr>
          <p:cNvPr id="24" name="Пряма сполучна лінія 23">
            <a:extLst>
              <a:ext uri="{FF2B5EF4-FFF2-40B4-BE49-F238E27FC236}">
                <a16:creationId xmlns:a16="http://schemas.microsoft.com/office/drawing/2014/main" id="{2100F23A-AC0D-4112-AA94-AE081BF5A2B9}"/>
              </a:ext>
            </a:extLst>
          </p:cNvPr>
          <p:cNvCxnSpPr>
            <a:cxnSpLocks/>
          </p:cNvCxnSpPr>
          <p:nvPr/>
        </p:nvCxnSpPr>
        <p:spPr>
          <a:xfrm>
            <a:off x="236482" y="768015"/>
            <a:ext cx="0" cy="1305657"/>
          </a:xfrm>
          <a:prstGeom prst="line">
            <a:avLst/>
          </a:prstGeom>
          <a:ln w="127000">
            <a:solidFill>
              <a:srgbClr val="0061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1CFAF5E9-421C-4D53-B645-936A1B2F091B}"/>
              </a:ext>
            </a:extLst>
          </p:cNvPr>
          <p:cNvSpPr txBox="1"/>
          <p:nvPr/>
        </p:nvSpPr>
        <p:spPr>
          <a:xfrm>
            <a:off x="362609" y="762963"/>
            <a:ext cx="48451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Ключов</a:t>
            </a:r>
            <a:r>
              <a:rPr lang="uk-UA" sz="2400" b="1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і стримуючі фактори</a:t>
            </a:r>
          </a:p>
        </p:txBody>
      </p:sp>
      <p:sp>
        <p:nvSpPr>
          <p:cNvPr id="37" name="Прямокутник 36">
            <a:extLst>
              <a:ext uri="{FF2B5EF4-FFF2-40B4-BE49-F238E27FC236}">
                <a16:creationId xmlns:a16="http://schemas.microsoft.com/office/drawing/2014/main" id="{6D3717E5-4961-4731-A5C2-975CDCFC663F}"/>
              </a:ext>
            </a:extLst>
          </p:cNvPr>
          <p:cNvSpPr/>
          <p:nvPr/>
        </p:nvSpPr>
        <p:spPr>
          <a:xfrm>
            <a:off x="362609" y="1224628"/>
            <a:ext cx="118293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roboto" panose="02000000000000000000" pitchFamily="2" charset="0"/>
                <a:ea typeface="roboto" panose="02000000000000000000" pitchFamily="2" charset="0"/>
              </a:rPr>
              <a:t>Основними стримуючими факторами були: лаговий вплив на ціни від тривалого зміцнення гривні, достатність пропозиції на внутрішньому ринку, відновлення зниження цін на паливо (нафту) на світовому ринку. Крім того, знижувало ціновий тиск сезонне здешевлення одягу і взуття у період розпродажу.</a:t>
            </a:r>
            <a:endParaRPr lang="uk-UA" sz="1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23" name="Пряма сполучна лінія 22">
            <a:extLst>
              <a:ext uri="{FF2B5EF4-FFF2-40B4-BE49-F238E27FC236}">
                <a16:creationId xmlns:a16="http://schemas.microsoft.com/office/drawing/2014/main" id="{CF3D88DD-E41E-475E-BFAA-C64D7EAFD00B}"/>
              </a:ext>
            </a:extLst>
          </p:cNvPr>
          <p:cNvCxnSpPr>
            <a:cxnSpLocks/>
          </p:cNvCxnSpPr>
          <p:nvPr/>
        </p:nvCxnSpPr>
        <p:spPr>
          <a:xfrm>
            <a:off x="236482" y="2239541"/>
            <a:ext cx="0" cy="4613209"/>
          </a:xfrm>
          <a:prstGeom prst="line">
            <a:avLst/>
          </a:prstGeom>
          <a:ln w="127000">
            <a:solidFill>
              <a:srgbClr val="01A5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кутник 10">
            <a:extLst>
              <a:ext uri="{FF2B5EF4-FFF2-40B4-BE49-F238E27FC236}">
                <a16:creationId xmlns:a16="http://schemas.microsoft.com/office/drawing/2014/main" id="{74DAFD7C-EAAD-4C30-9C17-5B15DECCE77E}"/>
              </a:ext>
            </a:extLst>
          </p:cNvPr>
          <p:cNvSpPr/>
          <p:nvPr/>
        </p:nvSpPr>
        <p:spPr>
          <a:xfrm>
            <a:off x="362608" y="2178736"/>
            <a:ext cx="118293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>
                <a:latin typeface="roboto" panose="02000000000000000000" pitchFamily="2" charset="0"/>
                <a:ea typeface="roboto" panose="02000000000000000000" pitchFamily="2" charset="0"/>
              </a:rPr>
              <a:t>Зміни споживчих цін за основними розділами товарів/послуг та курсу гривні до долара США у 2018 – січні 2020 року</a:t>
            </a:r>
            <a:endParaRPr lang="uk-UA" sz="1600" i="1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6FC64111-5474-4689-AAC9-39547B35C7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6475" y="2517290"/>
            <a:ext cx="9209217" cy="4335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03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7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5664B9A3-D3D6-42C6-AEF0-B40024C17577}"/>
              </a:ext>
            </a:extLst>
          </p:cNvPr>
          <p:cNvSpPr/>
          <p:nvPr/>
        </p:nvSpPr>
        <p:spPr>
          <a:xfrm>
            <a:off x="0" y="-1"/>
            <a:ext cx="12192000" cy="670645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00B0F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>
                <a:solidFill>
                  <a:schemeClr val="tx1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	</a:t>
            </a:r>
            <a:r>
              <a:rPr lang="uk-UA" sz="2400" b="1" dirty="0">
                <a:solidFill>
                  <a:schemeClr val="tx1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Огляд інфляції. ІСЦ: ключові сегменти</a:t>
            </a:r>
          </a:p>
        </p:txBody>
      </p:sp>
      <p:sp>
        <p:nvSpPr>
          <p:cNvPr id="12" name="Прямокутник 11">
            <a:extLst>
              <a:ext uri="{FF2B5EF4-FFF2-40B4-BE49-F238E27FC236}">
                <a16:creationId xmlns:a16="http://schemas.microsoft.com/office/drawing/2014/main" id="{BDCE9672-7836-4E82-8B80-D41B59C78394}"/>
              </a:ext>
            </a:extLst>
          </p:cNvPr>
          <p:cNvSpPr/>
          <p:nvPr/>
        </p:nvSpPr>
        <p:spPr>
          <a:xfrm>
            <a:off x="362611" y="1153390"/>
            <a:ext cx="1182938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dirty="0">
                <a:latin typeface="roboto" panose="02000000000000000000" pitchFamily="2" charset="0"/>
                <a:ea typeface="roboto" panose="02000000000000000000" pitchFamily="2" charset="0"/>
              </a:rPr>
              <a:t>Майже за всіма товарами інфляція стрімко уповільнювалася, в той час як темпи зростання послуг все ще залишалися високими. Найбільший внесок у зниження річної споживчої інфляції мали: уповільнення зростання цін на продукти харчування та безалкогольні напої з 4,8% у грудні 2019 року до 3,1% у січні, зважаючи на їх значну вагу у споживчому наборі (44,7%); здешевлення одягу і взуття, що додатково було посилено сезонністю (період розпродажу) на тлі зміцнення гривні у попередні місяці; зниження цін на комунальні послуги (відчувався ефект від попереднього зниження цін на природний газ) та транспорт; здешевлення переважно імпортних товарів (відобразилося на зниженні цін на предмети домашнього вжитку, аудіотехніку, фотоапаратуру, обладнання для обробки інформації та ін.).</a:t>
            </a:r>
            <a:endParaRPr lang="uk-UA" sz="1600" b="1" dirty="0">
              <a:latin typeface="roboto" panose="02000000000000000000" pitchFamily="2" charset="0"/>
              <a:ea typeface="roboto" panose="02000000000000000000" pitchFamily="2" charset="0"/>
              <a:cs typeface="Open Sans" panose="020B0806030504020204" pitchFamily="34" charset="0"/>
            </a:endParaRPr>
          </a:p>
        </p:txBody>
      </p:sp>
      <p:cxnSp>
        <p:nvCxnSpPr>
          <p:cNvPr id="14" name="Пряма сполучна лінія 13">
            <a:extLst>
              <a:ext uri="{FF2B5EF4-FFF2-40B4-BE49-F238E27FC236}">
                <a16:creationId xmlns:a16="http://schemas.microsoft.com/office/drawing/2014/main" id="{A1B6BB24-860E-4472-B111-53D3F621CA97}"/>
              </a:ext>
            </a:extLst>
          </p:cNvPr>
          <p:cNvCxnSpPr>
            <a:cxnSpLocks/>
          </p:cNvCxnSpPr>
          <p:nvPr/>
        </p:nvCxnSpPr>
        <p:spPr>
          <a:xfrm>
            <a:off x="236484" y="3429000"/>
            <a:ext cx="0" cy="3429000"/>
          </a:xfrm>
          <a:prstGeom prst="line">
            <a:avLst/>
          </a:prstGeom>
          <a:ln w="127000">
            <a:solidFill>
              <a:srgbClr val="BCFF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 сполучна лінія 23">
            <a:extLst>
              <a:ext uri="{FF2B5EF4-FFF2-40B4-BE49-F238E27FC236}">
                <a16:creationId xmlns:a16="http://schemas.microsoft.com/office/drawing/2014/main" id="{2100F23A-AC0D-4112-AA94-AE081BF5A2B9}"/>
              </a:ext>
            </a:extLst>
          </p:cNvPr>
          <p:cNvCxnSpPr>
            <a:cxnSpLocks/>
          </p:cNvCxnSpPr>
          <p:nvPr/>
        </p:nvCxnSpPr>
        <p:spPr>
          <a:xfrm>
            <a:off x="236484" y="784058"/>
            <a:ext cx="0" cy="2185214"/>
          </a:xfrm>
          <a:prstGeom prst="line">
            <a:avLst/>
          </a:prstGeom>
          <a:ln w="1270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1CFAF5E9-421C-4D53-B645-936A1B2F091B}"/>
              </a:ext>
            </a:extLst>
          </p:cNvPr>
          <p:cNvSpPr txBox="1"/>
          <p:nvPr/>
        </p:nvSpPr>
        <p:spPr>
          <a:xfrm>
            <a:off x="362611" y="784058"/>
            <a:ext cx="2444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Ключові висновки</a:t>
            </a:r>
          </a:p>
        </p:txBody>
      </p:sp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048ED945-6D78-4680-B0B5-D33E324287F7}"/>
              </a:ext>
            </a:extLst>
          </p:cNvPr>
          <p:cNvSpPr/>
          <p:nvPr/>
        </p:nvSpPr>
        <p:spPr>
          <a:xfrm>
            <a:off x="362611" y="3429000"/>
            <a:ext cx="51042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roboto" panose="02000000000000000000" pitchFamily="2" charset="0"/>
                <a:ea typeface="roboto" panose="02000000000000000000" pitchFamily="2" charset="0"/>
              </a:rPr>
              <a:t>Зміни цін по 4 групах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</a:rPr>
              <a:t>, % у річному розрахунку</a:t>
            </a:r>
            <a:endParaRPr lang="uk-UA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B41A7B5-27A9-497D-B3E8-4F6B126F8A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611" y="3798332"/>
            <a:ext cx="5104276" cy="3047982"/>
          </a:xfrm>
          <a:prstGeom prst="rect">
            <a:avLst/>
          </a:prstGeom>
        </p:spPr>
      </p:pic>
      <p:sp>
        <p:nvSpPr>
          <p:cNvPr id="10" name="Прямокутник 9">
            <a:extLst>
              <a:ext uri="{FF2B5EF4-FFF2-40B4-BE49-F238E27FC236}">
                <a16:creationId xmlns:a16="http://schemas.microsoft.com/office/drawing/2014/main" id="{737E084E-F827-43BE-AB2F-B295E16469ED}"/>
              </a:ext>
            </a:extLst>
          </p:cNvPr>
          <p:cNvSpPr/>
          <p:nvPr/>
        </p:nvSpPr>
        <p:spPr>
          <a:xfrm>
            <a:off x="5593013" y="3798332"/>
            <a:ext cx="6598987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dirty="0">
                <a:latin typeface="roboto" panose="02000000000000000000" pitchFamily="2" charset="0"/>
                <a:ea typeface="roboto" panose="02000000000000000000" pitchFamily="2" charset="0"/>
              </a:rPr>
              <a:t>Віддзеркаленням впливу курсового чинника було: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uk-UA" sz="1600" dirty="0">
                <a:latin typeface="roboto" panose="02000000000000000000" pitchFamily="2" charset="0"/>
                <a:ea typeface="roboto" panose="02000000000000000000" pitchFamily="2" charset="0"/>
              </a:rPr>
              <a:t>зниження цін на товари середньота довгострокового користування (через високу частку імпорту);</a:t>
            </a:r>
          </a:p>
          <a:p>
            <a:pPr marL="285750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uk-UA" sz="1600" dirty="0">
                <a:latin typeface="roboto" panose="02000000000000000000" pitchFamily="2" charset="0"/>
                <a:ea typeface="roboto" panose="02000000000000000000" pitchFamily="2" charset="0"/>
              </a:rPr>
              <a:t>уповільнення цін на товари короткострокового користування (левову частку яких складають продукти харчування) та на послуги.</a:t>
            </a:r>
          </a:p>
          <a:p>
            <a:r>
              <a:rPr lang="uk-UA" sz="1600" dirty="0">
                <a:latin typeface="roboto" panose="02000000000000000000" pitchFamily="2" charset="0"/>
                <a:ea typeface="roboto" panose="02000000000000000000" pitchFamily="2" charset="0"/>
              </a:rPr>
              <a:t>Більше уповільнення цін на послуги стримувалося стійким споживчим попитом і збільшенням витрат, зокрема на оплату праці. </a:t>
            </a:r>
          </a:p>
        </p:txBody>
      </p:sp>
    </p:spTree>
    <p:extLst>
      <p:ext uri="{BB962C8B-B14F-4D97-AF65-F5344CB8AC3E}">
        <p14:creationId xmlns:p14="http://schemas.microsoft.com/office/powerpoint/2010/main" val="1104951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5" grpId="0"/>
      <p:bldP spid="5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5664B9A3-D3D6-42C6-AEF0-B40024C17577}"/>
              </a:ext>
            </a:extLst>
          </p:cNvPr>
          <p:cNvSpPr/>
          <p:nvPr/>
        </p:nvSpPr>
        <p:spPr>
          <a:xfrm>
            <a:off x="0" y="-1"/>
            <a:ext cx="12192000" cy="837130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00B0F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400" b="1" dirty="0">
                <a:solidFill>
                  <a:schemeClr val="tx1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	Огляд інфляції. Споживчі ціни: різноспрямовані тенденції</a:t>
            </a:r>
          </a:p>
        </p:txBody>
      </p:sp>
      <p:cxnSp>
        <p:nvCxnSpPr>
          <p:cNvPr id="14" name="Пряма сполучна лінія 13">
            <a:extLst>
              <a:ext uri="{FF2B5EF4-FFF2-40B4-BE49-F238E27FC236}">
                <a16:creationId xmlns:a16="http://schemas.microsoft.com/office/drawing/2014/main" id="{A1B6BB24-860E-4472-B111-53D3F621CA97}"/>
              </a:ext>
            </a:extLst>
          </p:cNvPr>
          <p:cNvCxnSpPr>
            <a:cxnSpLocks/>
          </p:cNvCxnSpPr>
          <p:nvPr/>
        </p:nvCxnSpPr>
        <p:spPr>
          <a:xfrm>
            <a:off x="236484" y="2081463"/>
            <a:ext cx="0" cy="4688305"/>
          </a:xfrm>
          <a:prstGeom prst="line">
            <a:avLst/>
          </a:prstGeom>
          <a:ln w="127000">
            <a:solidFill>
              <a:srgbClr val="BCFF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 сполучна лінія 23">
            <a:extLst>
              <a:ext uri="{FF2B5EF4-FFF2-40B4-BE49-F238E27FC236}">
                <a16:creationId xmlns:a16="http://schemas.microsoft.com/office/drawing/2014/main" id="{2100F23A-AC0D-4112-AA94-AE081BF5A2B9}"/>
              </a:ext>
            </a:extLst>
          </p:cNvPr>
          <p:cNvCxnSpPr>
            <a:cxnSpLocks/>
          </p:cNvCxnSpPr>
          <p:nvPr/>
        </p:nvCxnSpPr>
        <p:spPr>
          <a:xfrm>
            <a:off x="236484" y="1155809"/>
            <a:ext cx="0" cy="646331"/>
          </a:xfrm>
          <a:prstGeom prst="line">
            <a:avLst/>
          </a:prstGeom>
          <a:ln w="1270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1CFAF5E9-421C-4D53-B645-936A1B2F091B}"/>
              </a:ext>
            </a:extLst>
          </p:cNvPr>
          <p:cNvSpPr txBox="1"/>
          <p:nvPr/>
        </p:nvSpPr>
        <p:spPr>
          <a:xfrm>
            <a:off x="362611" y="1155809"/>
            <a:ext cx="118293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Open Sans" panose="020B0806030504020204" pitchFamily="34" charset="0"/>
              </a:rPr>
              <a:t>Різноспрямовані тенденції на внутрішньому ринку – насичення ринку і уповільнення зростання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Open Sans" panose="020B0806030504020204" pitchFamily="34" charset="0"/>
              </a:rPr>
              <a:t> 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Open Sans" panose="020B0806030504020204" pitchFamily="34" charset="0"/>
              </a:rPr>
              <a:t>цін на продовольство та відновлення зростання цін на газ</a:t>
            </a:r>
            <a:endParaRPr lang="uk-UA" dirty="0">
              <a:latin typeface="roboto" panose="02000000000000000000" pitchFamily="2" charset="0"/>
              <a:ea typeface="roboto" panose="02000000000000000000" pitchFamily="2" charset="0"/>
              <a:cs typeface="Open Sans" panose="020B0806030504020204" pitchFamily="34" charset="0"/>
            </a:endParaRPr>
          </a:p>
        </p:txBody>
      </p:sp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1FF3F2EB-0969-4AD3-BA8B-4161624D82A2}"/>
              </a:ext>
            </a:extLst>
          </p:cNvPr>
          <p:cNvSpPr/>
          <p:nvPr/>
        </p:nvSpPr>
        <p:spPr>
          <a:xfrm>
            <a:off x="362611" y="2081463"/>
            <a:ext cx="54553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>
                <a:latin typeface="roboto" panose="02000000000000000000" pitchFamily="2" charset="0"/>
                <a:ea typeface="roboto" panose="02000000000000000000" pitchFamily="2" charset="0"/>
              </a:rPr>
              <a:t>Насичення сегментів продовольчого ринку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26261FD-CE25-4FCA-955C-FA6127A1DE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533" y="2645807"/>
            <a:ext cx="4681496" cy="2528911"/>
          </a:xfrm>
          <a:prstGeom prst="rect">
            <a:avLst/>
          </a:prstGeom>
        </p:spPr>
      </p:pic>
      <p:sp>
        <p:nvSpPr>
          <p:cNvPr id="13" name="Прямокутник 12">
            <a:extLst>
              <a:ext uri="{FF2B5EF4-FFF2-40B4-BE49-F238E27FC236}">
                <a16:creationId xmlns:a16="http://schemas.microsoft.com/office/drawing/2014/main" id="{F830FD87-4CF2-4063-943D-392BC8C9651B}"/>
              </a:ext>
            </a:extLst>
          </p:cNvPr>
          <p:cNvSpPr/>
          <p:nvPr/>
        </p:nvSpPr>
        <p:spPr>
          <a:xfrm>
            <a:off x="6015309" y="2081463"/>
            <a:ext cx="61766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latin typeface="roboto" panose="02000000000000000000" pitchFamily="2" charset="0"/>
                <a:ea typeface="roboto" panose="02000000000000000000" pitchFamily="2" charset="0"/>
              </a:rPr>
              <a:t>Відновлення зростання цін на газ для населення </a:t>
            </a:r>
            <a:endParaRPr lang="uk-UA" sz="2000" b="1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CFE3D7C-A8F5-4AD4-89ED-53EA78D838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2914" y="2645807"/>
            <a:ext cx="4681479" cy="3935155"/>
          </a:xfrm>
          <a:prstGeom prst="rect">
            <a:avLst/>
          </a:prstGeom>
        </p:spPr>
      </p:pic>
      <p:sp>
        <p:nvSpPr>
          <p:cNvPr id="11" name="Прямокутник 10">
            <a:extLst>
              <a:ext uri="{FF2B5EF4-FFF2-40B4-BE49-F238E27FC236}">
                <a16:creationId xmlns:a16="http://schemas.microsoft.com/office/drawing/2014/main" id="{B93A1435-33C2-4AD5-BFE9-2FEE087DAB60}"/>
              </a:ext>
            </a:extLst>
          </p:cNvPr>
          <p:cNvSpPr/>
          <p:nvPr/>
        </p:nvSpPr>
        <p:spPr>
          <a:xfrm>
            <a:off x="362611" y="5493398"/>
            <a:ext cx="54553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</a:rPr>
              <a:t>Рівень пропозиції продуктів харчування є сприятливим для подальшого уповільнення зростання цін на продовольчому ринку. </a:t>
            </a:r>
            <a:endParaRPr lang="uk-UA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143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4" grpId="0"/>
      <p:bldP spid="13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5664B9A3-D3D6-42C6-AEF0-B40024C17577}"/>
              </a:ext>
            </a:extLst>
          </p:cNvPr>
          <p:cNvSpPr/>
          <p:nvPr/>
        </p:nvSpPr>
        <p:spPr>
          <a:xfrm>
            <a:off x="0" y="-1"/>
            <a:ext cx="12192000" cy="641685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00B0F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400" b="1" dirty="0">
                <a:solidFill>
                  <a:schemeClr val="tx1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	Огляд інфляції. Споживчі ціни: різноспрямовані тенденції</a:t>
            </a:r>
          </a:p>
        </p:txBody>
      </p:sp>
      <p:cxnSp>
        <p:nvCxnSpPr>
          <p:cNvPr id="24" name="Пряма сполучна лінія 23">
            <a:extLst>
              <a:ext uri="{FF2B5EF4-FFF2-40B4-BE49-F238E27FC236}">
                <a16:creationId xmlns:a16="http://schemas.microsoft.com/office/drawing/2014/main" id="{2100F23A-AC0D-4112-AA94-AE081BF5A2B9}"/>
              </a:ext>
            </a:extLst>
          </p:cNvPr>
          <p:cNvCxnSpPr>
            <a:cxnSpLocks/>
          </p:cNvCxnSpPr>
          <p:nvPr/>
        </p:nvCxnSpPr>
        <p:spPr>
          <a:xfrm>
            <a:off x="236482" y="768015"/>
            <a:ext cx="0" cy="1933941"/>
          </a:xfrm>
          <a:prstGeom prst="line">
            <a:avLst/>
          </a:prstGeom>
          <a:ln w="127000">
            <a:solidFill>
              <a:srgbClr val="0061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1CFAF5E9-421C-4D53-B645-936A1B2F091B}"/>
              </a:ext>
            </a:extLst>
          </p:cNvPr>
          <p:cNvSpPr txBox="1"/>
          <p:nvPr/>
        </p:nvSpPr>
        <p:spPr>
          <a:xfrm>
            <a:off x="362609" y="762963"/>
            <a:ext cx="118293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Різноспрямовані тенденції на світовому ринку –</a:t>
            </a:r>
            <a:r>
              <a:rPr lang="en-US" b="1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 </a:t>
            </a:r>
            <a:r>
              <a:rPr lang="ru-RU" b="1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зростання цін на продовольство та зниження цін на енергоносії</a:t>
            </a:r>
            <a:endParaRPr lang="uk-UA" b="1" dirty="0">
              <a:latin typeface="Open Sans" panose="020B0806030504020204" pitchFamily="34" charset="0"/>
              <a:ea typeface="Open Sans" panose="020B0806030504020204" pitchFamily="34" charset="0"/>
              <a:cs typeface="Open Sans" panose="020B0806030504020204" pitchFamily="34" charset="0"/>
            </a:endParaRPr>
          </a:p>
        </p:txBody>
      </p:sp>
      <p:sp>
        <p:nvSpPr>
          <p:cNvPr id="37" name="Прямокутник 36">
            <a:extLst>
              <a:ext uri="{FF2B5EF4-FFF2-40B4-BE49-F238E27FC236}">
                <a16:creationId xmlns:a16="http://schemas.microsoft.com/office/drawing/2014/main" id="{6D3717E5-4961-4731-A5C2-975CDCFC663F}"/>
              </a:ext>
            </a:extLst>
          </p:cNvPr>
          <p:cNvSpPr/>
          <p:nvPr/>
        </p:nvSpPr>
        <p:spPr>
          <a:xfrm>
            <a:off x="362609" y="1378517"/>
            <a:ext cx="1182939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roboto" panose="02000000000000000000" pitchFamily="2" charset="0"/>
                <a:ea typeface="roboto" panose="02000000000000000000" pitchFamily="2" charset="0"/>
              </a:rPr>
              <a:t>Зростання світових цін на продовольство може посилити тиск на внутрішній ринок (за оцінками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ru-RU" sz="1600" dirty="0">
                <a:latin typeface="roboto" panose="02000000000000000000" pitchFamily="2" charset="0"/>
                <a:ea typeface="roboto" panose="02000000000000000000" pitchFamily="2" charset="0"/>
              </a:rPr>
              <a:t>ФАО ціни продовжують зростати четвертий місяць поспіль).</a:t>
            </a:r>
          </a:p>
          <a:p>
            <a:r>
              <a:rPr lang="ru-RU" sz="1600" dirty="0">
                <a:latin typeface="roboto" panose="02000000000000000000" pitchFamily="2" charset="0"/>
                <a:ea typeface="roboto" panose="02000000000000000000" pitchFamily="2" charset="0"/>
              </a:rPr>
              <a:t>Водночас зниження цін на енергоносії на світовому ринку (насамперед на нафту (упродовж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ru-RU" sz="1600" dirty="0">
                <a:latin typeface="roboto" panose="02000000000000000000" pitchFamily="2" charset="0"/>
                <a:ea typeface="roboto" panose="02000000000000000000" pitchFamily="2" charset="0"/>
              </a:rPr>
              <a:t>січня – «мінус»3,4%, у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ru-RU" sz="1600" dirty="0">
                <a:latin typeface="roboto" panose="02000000000000000000" pitchFamily="2" charset="0"/>
                <a:ea typeface="roboto" panose="02000000000000000000" pitchFamily="2" charset="0"/>
              </a:rPr>
              <a:t>річному розрахунку ціни уповільнилися до 7,3% з 16,6% у грудні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ru-RU" sz="1600" dirty="0">
                <a:latin typeface="roboto" panose="02000000000000000000" pitchFamily="2" charset="0"/>
                <a:ea typeface="roboto" panose="02000000000000000000" pitchFamily="2" charset="0"/>
              </a:rPr>
              <a:t>2019 року) та на природний газ («мінус»21,4% за січень та у 2 рази у річному розрахунку))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ru-RU" sz="1600" dirty="0">
                <a:latin typeface="roboto" panose="02000000000000000000" pitchFamily="2" charset="0"/>
                <a:ea typeface="roboto" panose="02000000000000000000" pitchFamily="2" charset="0"/>
              </a:rPr>
              <a:t>частково вже сприяло і має ще сприяти зниженню тиску на внутрішні ціни.</a:t>
            </a:r>
            <a:endParaRPr lang="uk-UA" sz="1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23" name="Пряма сполучна лінія 22">
            <a:extLst>
              <a:ext uri="{FF2B5EF4-FFF2-40B4-BE49-F238E27FC236}">
                <a16:creationId xmlns:a16="http://schemas.microsoft.com/office/drawing/2014/main" id="{CF3D88DD-E41E-475E-BFAA-C64D7EAFD00B}"/>
              </a:ext>
            </a:extLst>
          </p:cNvPr>
          <p:cNvCxnSpPr>
            <a:cxnSpLocks/>
          </p:cNvCxnSpPr>
          <p:nvPr/>
        </p:nvCxnSpPr>
        <p:spPr>
          <a:xfrm>
            <a:off x="236482" y="2919663"/>
            <a:ext cx="0" cy="3938337"/>
          </a:xfrm>
          <a:prstGeom prst="line">
            <a:avLst/>
          </a:prstGeom>
          <a:ln w="127000">
            <a:solidFill>
              <a:srgbClr val="01A5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кутник 7">
            <a:extLst>
              <a:ext uri="{FF2B5EF4-FFF2-40B4-BE49-F238E27FC236}">
                <a16:creationId xmlns:a16="http://schemas.microsoft.com/office/drawing/2014/main" id="{A8F79E10-88A0-42B7-ADE2-83055890F0FF}"/>
              </a:ext>
            </a:extLst>
          </p:cNvPr>
          <p:cNvSpPr/>
          <p:nvPr/>
        </p:nvSpPr>
        <p:spPr>
          <a:xfrm>
            <a:off x="362608" y="2884016"/>
            <a:ext cx="118293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roboto" panose="02000000000000000000" pitchFamily="2" charset="0"/>
                <a:ea typeface="roboto" panose="02000000000000000000" pitchFamily="2" charset="0"/>
              </a:rPr>
              <a:t>Зміни цін на внутрішньому та світовому ринках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</a:rPr>
              <a:t>, % у річному розрахунку</a:t>
            </a:r>
            <a:endParaRPr lang="uk-UA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9" name="Прямокутник 8">
            <a:extLst>
              <a:ext uri="{FF2B5EF4-FFF2-40B4-BE49-F238E27FC236}">
                <a16:creationId xmlns:a16="http://schemas.microsoft.com/office/drawing/2014/main" id="{280D050E-B079-45CC-99DA-5FA7ED302FE2}"/>
              </a:ext>
            </a:extLst>
          </p:cNvPr>
          <p:cNvSpPr/>
          <p:nvPr/>
        </p:nvSpPr>
        <p:spPr>
          <a:xfrm>
            <a:off x="2042996" y="3213589"/>
            <a:ext cx="18966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latin typeface="roboto" panose="02000000000000000000" pitchFamily="2" charset="0"/>
                <a:ea typeface="roboto" panose="02000000000000000000" pitchFamily="2" charset="0"/>
              </a:rPr>
              <a:t>Продовольство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24D397C4-A37F-4F3A-87D2-16F67470A81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187" t="4051" r="18555" b="15158"/>
          <a:stretch/>
        </p:blipFill>
        <p:spPr>
          <a:xfrm>
            <a:off x="3912678" y="3250673"/>
            <a:ext cx="306232" cy="296153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354DB8AD-E7BD-46F8-969C-3D3D63EEDD4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31" t="15416" r="3912"/>
          <a:stretch/>
        </p:blipFill>
        <p:spPr>
          <a:xfrm>
            <a:off x="10563291" y="3231329"/>
            <a:ext cx="489241" cy="333851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09DF1E3C-5D49-4D68-8E7F-3050022D6F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891" y="3577571"/>
            <a:ext cx="4508672" cy="3243079"/>
          </a:xfrm>
          <a:prstGeom prst="rect">
            <a:avLst/>
          </a:prstGeom>
        </p:spPr>
      </p:pic>
      <p:sp>
        <p:nvSpPr>
          <p:cNvPr id="20" name="Прямокутник 19">
            <a:extLst>
              <a:ext uri="{FF2B5EF4-FFF2-40B4-BE49-F238E27FC236}">
                <a16:creationId xmlns:a16="http://schemas.microsoft.com/office/drawing/2014/main" id="{1072B1D0-71EB-4810-9BDD-84B6BBB7A0AA}"/>
              </a:ext>
            </a:extLst>
          </p:cNvPr>
          <p:cNvSpPr/>
          <p:nvPr/>
        </p:nvSpPr>
        <p:spPr>
          <a:xfrm>
            <a:off x="7656726" y="3213589"/>
            <a:ext cx="29065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latin typeface="roboto" panose="02000000000000000000" pitchFamily="2" charset="0"/>
                <a:ea typeface="roboto" panose="02000000000000000000" pitchFamily="2" charset="0"/>
              </a:rPr>
              <a:t>Нафта та нафтопродукти</a:t>
            </a: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52025FE5-7B13-496C-99F9-CF438CFA1A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66439" y="3634405"/>
            <a:ext cx="4146983" cy="3186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372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7" grpId="0"/>
      <p:bldP spid="8" grpId="0"/>
      <p:bldP spid="9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5664B9A3-D3D6-42C6-AEF0-B40024C17577}"/>
              </a:ext>
            </a:extLst>
          </p:cNvPr>
          <p:cNvSpPr/>
          <p:nvPr/>
        </p:nvSpPr>
        <p:spPr>
          <a:xfrm>
            <a:off x="0" y="-1"/>
            <a:ext cx="12192000" cy="670645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00B0F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>
                <a:solidFill>
                  <a:schemeClr val="tx1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	</a:t>
            </a:r>
            <a:r>
              <a:rPr lang="uk-UA" sz="2400" b="1" dirty="0">
                <a:solidFill>
                  <a:schemeClr val="tx1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Огляд інфляції. </a:t>
            </a:r>
            <a:r>
              <a:rPr lang="ru-RU" sz="2400" b="1" dirty="0" err="1">
                <a:solidFill>
                  <a:schemeClr val="tx1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Споживчі</a:t>
            </a:r>
            <a:r>
              <a:rPr lang="ru-RU" sz="2400" b="1" dirty="0">
                <a:solidFill>
                  <a:schemeClr val="tx1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ціни</a:t>
            </a:r>
            <a:r>
              <a:rPr lang="ru-RU" sz="2400" b="1" dirty="0">
                <a:solidFill>
                  <a:schemeClr val="tx1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: </a:t>
            </a:r>
            <a:r>
              <a:rPr lang="ru-RU" sz="2400" b="1" dirty="0" err="1">
                <a:solidFill>
                  <a:schemeClr val="tx1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базова</a:t>
            </a:r>
            <a:r>
              <a:rPr lang="ru-RU" sz="2400" b="1" dirty="0">
                <a:solidFill>
                  <a:schemeClr val="tx1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 і </a:t>
            </a:r>
            <a:r>
              <a:rPr lang="ru-RU" sz="2400" b="1" dirty="0" err="1">
                <a:solidFill>
                  <a:schemeClr val="tx1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небазова</a:t>
            </a:r>
            <a:r>
              <a:rPr lang="ru-RU" sz="2400" b="1" dirty="0">
                <a:solidFill>
                  <a:schemeClr val="tx1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інфляція</a:t>
            </a:r>
            <a:endParaRPr lang="uk-UA" sz="2400" b="1" dirty="0">
              <a:solidFill>
                <a:schemeClr val="tx1"/>
              </a:solidFill>
              <a:latin typeface="Open Sans" panose="020B0806030504020204" pitchFamily="34" charset="0"/>
              <a:ea typeface="Open Sans" panose="020B0806030504020204" pitchFamily="34" charset="0"/>
              <a:cs typeface="Open Sans" panose="020B0806030504020204" pitchFamily="34" charset="0"/>
            </a:endParaRPr>
          </a:p>
        </p:txBody>
      </p:sp>
      <p:sp>
        <p:nvSpPr>
          <p:cNvPr id="12" name="Прямокутник 11">
            <a:extLst>
              <a:ext uri="{FF2B5EF4-FFF2-40B4-BE49-F238E27FC236}">
                <a16:creationId xmlns:a16="http://schemas.microsoft.com/office/drawing/2014/main" id="{BDCE9672-7836-4E82-8B80-D41B59C78394}"/>
              </a:ext>
            </a:extLst>
          </p:cNvPr>
          <p:cNvSpPr/>
          <p:nvPr/>
        </p:nvSpPr>
        <p:spPr>
          <a:xfrm>
            <a:off x="362611" y="1153390"/>
            <a:ext cx="1182938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dirty="0">
                <a:latin typeface="roboto" panose="02000000000000000000" pitchFamily="2" charset="0"/>
                <a:ea typeface="roboto" panose="02000000000000000000" pitchFamily="2" charset="0"/>
              </a:rPr>
              <a:t>У січні завдяки впливу тривалого укріплення гривні продовжилося уповільнення як базової, так і небазової компоненти інфляції у річному вимірі.</a:t>
            </a:r>
          </a:p>
          <a:p>
            <a:r>
              <a:rPr lang="uk-UA" sz="1600" dirty="0">
                <a:latin typeface="roboto" panose="02000000000000000000" pitchFamily="2" charset="0"/>
                <a:ea typeface="roboto" panose="02000000000000000000" pitchFamily="2" charset="0"/>
              </a:rPr>
              <a:t>У розрахунку до попереднього місяця інфляція була обумовлена її небазовою складовою, яка становила 0,8% (внесок у зміну ІСЦ – 0,3 в.п.). Основними факторами цього були: сезоне подорожчання продуктів харчування, які є сировинною продукцією або з низьким ступенем переробки (за розрахунками Мінекономіки на 1%, внесок, з огляду на їх суттєву вагу, становив 0,2 в.п.) та підвищення вартості природного газу для потреб населення (на 10,7%, внесок – 0,1 в.п.).</a:t>
            </a:r>
            <a:endParaRPr lang="uk-UA" sz="1600" b="1" dirty="0">
              <a:latin typeface="roboto" panose="02000000000000000000" pitchFamily="2" charset="0"/>
              <a:ea typeface="roboto" panose="02000000000000000000" pitchFamily="2" charset="0"/>
              <a:cs typeface="Open Sans" panose="020B0806030504020204" pitchFamily="34" charset="0"/>
            </a:endParaRPr>
          </a:p>
        </p:txBody>
      </p:sp>
      <p:cxnSp>
        <p:nvCxnSpPr>
          <p:cNvPr id="14" name="Пряма сполучна лінія 13">
            <a:extLst>
              <a:ext uri="{FF2B5EF4-FFF2-40B4-BE49-F238E27FC236}">
                <a16:creationId xmlns:a16="http://schemas.microsoft.com/office/drawing/2014/main" id="{A1B6BB24-860E-4472-B111-53D3F621CA97}"/>
              </a:ext>
            </a:extLst>
          </p:cNvPr>
          <p:cNvCxnSpPr>
            <a:cxnSpLocks/>
          </p:cNvCxnSpPr>
          <p:nvPr/>
        </p:nvCxnSpPr>
        <p:spPr>
          <a:xfrm>
            <a:off x="236484" y="2903621"/>
            <a:ext cx="0" cy="3954379"/>
          </a:xfrm>
          <a:prstGeom prst="line">
            <a:avLst/>
          </a:prstGeom>
          <a:ln w="127000">
            <a:solidFill>
              <a:srgbClr val="BCFF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 сполучна лінія 23">
            <a:extLst>
              <a:ext uri="{FF2B5EF4-FFF2-40B4-BE49-F238E27FC236}">
                <a16:creationId xmlns:a16="http://schemas.microsoft.com/office/drawing/2014/main" id="{2100F23A-AC0D-4112-AA94-AE081BF5A2B9}"/>
              </a:ext>
            </a:extLst>
          </p:cNvPr>
          <p:cNvCxnSpPr>
            <a:cxnSpLocks/>
          </p:cNvCxnSpPr>
          <p:nvPr/>
        </p:nvCxnSpPr>
        <p:spPr>
          <a:xfrm>
            <a:off x="236484" y="784058"/>
            <a:ext cx="0" cy="1938992"/>
          </a:xfrm>
          <a:prstGeom prst="line">
            <a:avLst/>
          </a:prstGeom>
          <a:ln w="1270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1CFAF5E9-421C-4D53-B645-936A1B2F091B}"/>
              </a:ext>
            </a:extLst>
          </p:cNvPr>
          <p:cNvSpPr txBox="1"/>
          <p:nvPr/>
        </p:nvSpPr>
        <p:spPr>
          <a:xfrm>
            <a:off x="362611" y="784058"/>
            <a:ext cx="2444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Ключові висновки</a:t>
            </a:r>
          </a:p>
        </p:txBody>
      </p:sp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048ED945-6D78-4680-B0B5-D33E324287F7}"/>
              </a:ext>
            </a:extLst>
          </p:cNvPr>
          <p:cNvSpPr/>
          <p:nvPr/>
        </p:nvSpPr>
        <p:spPr>
          <a:xfrm>
            <a:off x="300089" y="2836464"/>
            <a:ext cx="118919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roboto" panose="02000000000000000000" pitchFamily="2" charset="0"/>
                <a:ea typeface="roboto" panose="02000000000000000000" pitchFamily="2" charset="0"/>
              </a:rPr>
              <a:t>Базова і небазова інфляція у січні 2010 – 2020 років, 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</a:rPr>
              <a:t>% у річному розрахунку</a:t>
            </a:r>
            <a:endParaRPr lang="uk-UA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3BB8682-1AFF-4963-A958-EEFDE6C2A3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5894" y="3312492"/>
            <a:ext cx="7300299" cy="354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55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5" grpId="0"/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975</Words>
  <Application>Microsoft Office PowerPoint</Application>
  <PresentationFormat>Широкоэкранный</PresentationFormat>
  <Paragraphs>76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MS UI Gothic</vt:lpstr>
      <vt:lpstr>Arial</vt:lpstr>
      <vt:lpstr>Calibri</vt:lpstr>
      <vt:lpstr>Calibri Light</vt:lpstr>
      <vt:lpstr>Century Gothic</vt:lpstr>
      <vt:lpstr>Open Sans</vt:lpstr>
      <vt:lpstr>roboto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Marian Rebega</dc:creator>
  <cp:lastModifiedBy>user</cp:lastModifiedBy>
  <cp:revision>19</cp:revision>
  <dcterms:created xsi:type="dcterms:W3CDTF">2020-04-12T12:37:05Z</dcterms:created>
  <dcterms:modified xsi:type="dcterms:W3CDTF">2020-04-13T22:44:00Z</dcterms:modified>
</cp:coreProperties>
</file>